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44"/>
  </p:notesMasterIdLst>
  <p:sldIdLst>
    <p:sldId id="2134807165" r:id="rId5"/>
    <p:sldId id="263" r:id="rId6"/>
    <p:sldId id="2147479416" r:id="rId7"/>
    <p:sldId id="2147478950" r:id="rId8"/>
    <p:sldId id="2147479441" r:id="rId9"/>
    <p:sldId id="2147479444" r:id="rId10"/>
    <p:sldId id="2147479445" r:id="rId11"/>
    <p:sldId id="2147479446" r:id="rId12"/>
    <p:sldId id="258" r:id="rId13"/>
    <p:sldId id="2147479422" r:id="rId14"/>
    <p:sldId id="2147479442" r:id="rId15"/>
    <p:sldId id="2147479447" r:id="rId16"/>
    <p:sldId id="2147479448" r:id="rId17"/>
    <p:sldId id="2147479449" r:id="rId18"/>
    <p:sldId id="2147479433" r:id="rId19"/>
    <p:sldId id="2147479437" r:id="rId20"/>
    <p:sldId id="2147479438" r:id="rId21"/>
    <p:sldId id="2147479450" r:id="rId22"/>
    <p:sldId id="2147479439" r:id="rId23"/>
    <p:sldId id="2147479451" r:id="rId24"/>
    <p:sldId id="2147479440" r:id="rId25"/>
    <p:sldId id="2147479434" r:id="rId26"/>
    <p:sldId id="2147479452" r:id="rId27"/>
    <p:sldId id="2147479453" r:id="rId28"/>
    <p:sldId id="2147479435" r:id="rId29"/>
    <p:sldId id="2147479431" r:id="rId30"/>
    <p:sldId id="2147479432" r:id="rId31"/>
    <p:sldId id="2147479430" r:id="rId32"/>
    <p:sldId id="2147479407" r:id="rId33"/>
    <p:sldId id="2147479411" r:id="rId34"/>
    <p:sldId id="2147479429" r:id="rId35"/>
    <p:sldId id="2147479412" r:id="rId36"/>
    <p:sldId id="2147479402" r:id="rId37"/>
    <p:sldId id="2147479418" r:id="rId38"/>
    <p:sldId id="2147479409" r:id="rId39"/>
    <p:sldId id="2147479419" r:id="rId40"/>
    <p:sldId id="2147479403" r:id="rId41"/>
    <p:sldId id="2147479404" r:id="rId42"/>
    <p:sldId id="2147479421" r:id="rId43"/>
  </p:sldIdLst>
  <p:sldSz cx="12192000" cy="6858000"/>
  <p:notesSz cx="7099300" cy="10234613"/>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CB479B-6EED-45C1-96A2-CEC4215EB4E0}">
          <p14:sldIdLst>
            <p14:sldId id="2134807165"/>
            <p14:sldId id="263"/>
            <p14:sldId id="2147479416"/>
            <p14:sldId id="2147478950"/>
            <p14:sldId id="2147479441"/>
            <p14:sldId id="2147479444"/>
            <p14:sldId id="2147479445"/>
            <p14:sldId id="2147479446"/>
            <p14:sldId id="258"/>
            <p14:sldId id="2147479422"/>
            <p14:sldId id="2147479442"/>
            <p14:sldId id="2147479447"/>
            <p14:sldId id="2147479448"/>
            <p14:sldId id="2147479449"/>
            <p14:sldId id="2147479433"/>
            <p14:sldId id="2147479437"/>
            <p14:sldId id="2147479438"/>
            <p14:sldId id="2147479450"/>
            <p14:sldId id="2147479439"/>
            <p14:sldId id="2147479451"/>
            <p14:sldId id="2147479440"/>
            <p14:sldId id="2147479434"/>
            <p14:sldId id="2147479452"/>
            <p14:sldId id="2147479453"/>
            <p14:sldId id="2147479435"/>
            <p14:sldId id="2147479431"/>
            <p14:sldId id="2147479432"/>
            <p14:sldId id="2147479430"/>
            <p14:sldId id="2147479407"/>
            <p14:sldId id="2147479411"/>
            <p14:sldId id="2147479429"/>
            <p14:sldId id="2147479412"/>
            <p14:sldId id="2147479402"/>
            <p14:sldId id="2147479418"/>
            <p14:sldId id="2147479409"/>
            <p14:sldId id="2147479419"/>
            <p14:sldId id="2147479403"/>
            <p14:sldId id="2147479404"/>
            <p14:sldId id="214747942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F08203-6ACB-C6A8-406B-6C86054AB8E5}" name="Dobscha, Steven (Portland)" initials="DS(" userId="S::Steven.Dobscha@va.gov::7d707a23-e294-449f-b613-f4c77ca2a86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hepach"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4CD"/>
    <a:srgbClr val="002F56"/>
    <a:srgbClr val="DAD7D7"/>
    <a:srgbClr val="A29C9C"/>
    <a:srgbClr val="EC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EDD58-03C1-43D1-B1BC-D9C7CBB61E96}" v="23" dt="2024-02-27T17:31:38.865"/>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364" autoAdjust="0"/>
  </p:normalViewPr>
  <p:slideViewPr>
    <p:cSldViewPr snapToGrid="0">
      <p:cViewPr varScale="1">
        <p:scale>
          <a:sx n="114" d="100"/>
          <a:sy n="114" d="100"/>
        </p:scale>
        <p:origin x="474" y="102"/>
      </p:cViewPr>
      <p:guideLst/>
    </p:cSldViewPr>
  </p:slideViewPr>
  <p:notesTextViewPr>
    <p:cViewPr>
      <p:scale>
        <a:sx n="3" d="2"/>
        <a:sy n="3" d="2"/>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3"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stans, Joseph (VACO)" userId="90aafe61-5857-41d9-9d56-a03f27a6d727" providerId="ADAL" clId="{438EDD58-03C1-43D1-B1BC-D9C7CBB61E96}"/>
    <pc:docChg chg="custSel addSld delSld modSld modSection">
      <pc:chgData name="Constans, Joseph (VACO)" userId="90aafe61-5857-41d9-9d56-a03f27a6d727" providerId="ADAL" clId="{438EDD58-03C1-43D1-B1BC-D9C7CBB61E96}" dt="2024-02-27T18:23:47.626" v="2777" actId="20577"/>
      <pc:docMkLst>
        <pc:docMk/>
      </pc:docMkLst>
      <pc:sldChg chg="addSp modSp mod">
        <pc:chgData name="Constans, Joseph (VACO)" userId="90aafe61-5857-41d9-9d56-a03f27a6d727" providerId="ADAL" clId="{438EDD58-03C1-43D1-B1BC-D9C7CBB61E96}" dt="2024-02-26T23:44:10.302" v="184" actId="20577"/>
        <pc:sldMkLst>
          <pc:docMk/>
          <pc:sldMk cId="4117618644" sldId="2147478950"/>
        </pc:sldMkLst>
        <pc:spChg chg="add mod">
          <ac:chgData name="Constans, Joseph (VACO)" userId="90aafe61-5857-41d9-9d56-a03f27a6d727" providerId="ADAL" clId="{438EDD58-03C1-43D1-B1BC-D9C7CBB61E96}" dt="2024-02-26T23:44:10.302" v="184" actId="20577"/>
          <ac:spMkLst>
            <pc:docMk/>
            <pc:sldMk cId="4117618644" sldId="2147478950"/>
            <ac:spMk id="3" creationId="{317E209E-941F-309B-0783-684EC708D3CB}"/>
          </ac:spMkLst>
        </pc:spChg>
        <pc:graphicFrameChg chg="mod">
          <ac:chgData name="Constans, Joseph (VACO)" userId="90aafe61-5857-41d9-9d56-a03f27a6d727" providerId="ADAL" clId="{438EDD58-03C1-43D1-B1BC-D9C7CBB61E96}" dt="2024-02-26T23:37:53.806" v="17" actId="20577"/>
          <ac:graphicFrameMkLst>
            <pc:docMk/>
            <pc:sldMk cId="4117618644" sldId="2147478950"/>
            <ac:graphicFrameMk id="4" creationId="{B5CEFFB2-3CD3-6E9E-30FF-E4A11F036483}"/>
          </ac:graphicFrameMkLst>
        </pc:graphicFrameChg>
      </pc:sldChg>
      <pc:sldChg chg="del">
        <pc:chgData name="Constans, Joseph (VACO)" userId="90aafe61-5857-41d9-9d56-a03f27a6d727" providerId="ADAL" clId="{438EDD58-03C1-43D1-B1BC-D9C7CBB61E96}" dt="2024-02-26T23:53:39.387" v="870" actId="47"/>
        <pc:sldMkLst>
          <pc:docMk/>
          <pc:sldMk cId="3359927071" sldId="2147479413"/>
        </pc:sldMkLst>
      </pc:sldChg>
      <pc:sldChg chg="del">
        <pc:chgData name="Constans, Joseph (VACO)" userId="90aafe61-5857-41d9-9d56-a03f27a6d727" providerId="ADAL" clId="{438EDD58-03C1-43D1-B1BC-D9C7CBB61E96}" dt="2024-02-26T23:42:09.941" v="93" actId="2696"/>
        <pc:sldMkLst>
          <pc:docMk/>
          <pc:sldMk cId="2085527588" sldId="2147479427"/>
        </pc:sldMkLst>
      </pc:sldChg>
      <pc:sldChg chg="modSp mod">
        <pc:chgData name="Constans, Joseph (VACO)" userId="90aafe61-5857-41d9-9d56-a03f27a6d727" providerId="ADAL" clId="{438EDD58-03C1-43D1-B1BC-D9C7CBB61E96}" dt="2024-02-27T15:21:13.018" v="1799" actId="20577"/>
        <pc:sldMkLst>
          <pc:docMk/>
          <pc:sldMk cId="3750821754" sldId="2147479435"/>
        </pc:sldMkLst>
        <pc:spChg chg="mod">
          <ac:chgData name="Constans, Joseph (VACO)" userId="90aafe61-5857-41d9-9d56-a03f27a6d727" providerId="ADAL" clId="{438EDD58-03C1-43D1-B1BC-D9C7CBB61E96}" dt="2024-02-27T15:21:13.018" v="1799" actId="20577"/>
          <ac:spMkLst>
            <pc:docMk/>
            <pc:sldMk cId="3750821754" sldId="2147479435"/>
            <ac:spMk id="6" creationId="{A96F20AB-9DCA-0F4C-6163-8E23A9DCDF24}"/>
          </ac:spMkLst>
        </pc:spChg>
      </pc:sldChg>
      <pc:sldChg chg="addSp delSp modSp mod">
        <pc:chgData name="Constans, Joseph (VACO)" userId="90aafe61-5857-41d9-9d56-a03f27a6d727" providerId="ADAL" clId="{438EDD58-03C1-43D1-B1BC-D9C7CBB61E96}" dt="2024-02-27T00:06:37.857" v="1213" actId="14100"/>
        <pc:sldMkLst>
          <pc:docMk/>
          <pc:sldMk cId="1849156464" sldId="2147479437"/>
        </pc:sldMkLst>
        <pc:spChg chg="add mod">
          <ac:chgData name="Constans, Joseph (VACO)" userId="90aafe61-5857-41d9-9d56-a03f27a6d727" providerId="ADAL" clId="{438EDD58-03C1-43D1-B1BC-D9C7CBB61E96}" dt="2024-02-27T00:05:54.499" v="1210" actId="20577"/>
          <ac:spMkLst>
            <pc:docMk/>
            <pc:sldMk cId="1849156464" sldId="2147479437"/>
            <ac:spMk id="2" creationId="{B3C7F52D-8657-0B99-0ADF-FDAAF98B27F4}"/>
          </ac:spMkLst>
        </pc:spChg>
        <pc:spChg chg="del mod">
          <ac:chgData name="Constans, Joseph (VACO)" userId="90aafe61-5857-41d9-9d56-a03f27a6d727" providerId="ADAL" clId="{438EDD58-03C1-43D1-B1BC-D9C7CBB61E96}" dt="2024-02-27T00:02:04.275" v="938" actId="478"/>
          <ac:spMkLst>
            <pc:docMk/>
            <pc:sldMk cId="1849156464" sldId="2147479437"/>
            <ac:spMk id="4" creationId="{2D5F0024-CCDE-F749-7BF1-CB5B9622C642}"/>
          </ac:spMkLst>
        </pc:spChg>
        <pc:graphicFrameChg chg="mod modGraphic">
          <ac:chgData name="Constans, Joseph (VACO)" userId="90aafe61-5857-41d9-9d56-a03f27a6d727" providerId="ADAL" clId="{438EDD58-03C1-43D1-B1BC-D9C7CBB61E96}" dt="2024-02-27T00:06:37.857" v="1213" actId="14100"/>
          <ac:graphicFrameMkLst>
            <pc:docMk/>
            <pc:sldMk cId="1849156464" sldId="2147479437"/>
            <ac:graphicFrameMk id="3" creationId="{92E1A01D-6575-8AD5-DC68-F9551EF86FE4}"/>
          </ac:graphicFrameMkLst>
        </pc:graphicFrameChg>
      </pc:sldChg>
      <pc:sldChg chg="modSp mod">
        <pc:chgData name="Constans, Joseph (VACO)" userId="90aafe61-5857-41d9-9d56-a03f27a6d727" providerId="ADAL" clId="{438EDD58-03C1-43D1-B1BC-D9C7CBB61E96}" dt="2024-02-27T00:08:04" v="1378" actId="20577"/>
        <pc:sldMkLst>
          <pc:docMk/>
          <pc:sldMk cId="3655486329" sldId="2147479438"/>
        </pc:sldMkLst>
        <pc:spChg chg="mod">
          <ac:chgData name="Constans, Joseph (VACO)" userId="90aafe61-5857-41d9-9d56-a03f27a6d727" providerId="ADAL" clId="{438EDD58-03C1-43D1-B1BC-D9C7CBB61E96}" dt="2024-02-27T00:08:04" v="1378" actId="20577"/>
          <ac:spMkLst>
            <pc:docMk/>
            <pc:sldMk cId="3655486329" sldId="2147479438"/>
            <ac:spMk id="10" creationId="{FBA47D26-8C73-7BB9-6F80-C4BC2BC9120D}"/>
          </ac:spMkLst>
        </pc:spChg>
      </pc:sldChg>
      <pc:sldChg chg="modSp mod">
        <pc:chgData name="Constans, Joseph (VACO)" userId="90aafe61-5857-41d9-9d56-a03f27a6d727" providerId="ADAL" clId="{438EDD58-03C1-43D1-B1BC-D9C7CBB61E96}" dt="2024-02-27T00:12:55.648" v="1778" actId="20577"/>
        <pc:sldMkLst>
          <pc:docMk/>
          <pc:sldMk cId="4091648199" sldId="2147479440"/>
        </pc:sldMkLst>
        <pc:spChg chg="mod">
          <ac:chgData name="Constans, Joseph (VACO)" userId="90aafe61-5857-41d9-9d56-a03f27a6d727" providerId="ADAL" clId="{438EDD58-03C1-43D1-B1BC-D9C7CBB61E96}" dt="2024-02-27T00:12:55.648" v="1778" actId="20577"/>
          <ac:spMkLst>
            <pc:docMk/>
            <pc:sldMk cId="4091648199" sldId="2147479440"/>
            <ac:spMk id="4" creationId="{38700F61-9E46-D8BF-1041-1346FA4165FE}"/>
          </ac:spMkLst>
        </pc:spChg>
      </pc:sldChg>
      <pc:sldChg chg="modSp mod">
        <pc:chgData name="Constans, Joseph (VACO)" userId="90aafe61-5857-41d9-9d56-a03f27a6d727" providerId="ADAL" clId="{438EDD58-03C1-43D1-B1BC-D9C7CBB61E96}" dt="2024-02-26T23:51:52.200" v="801" actId="20577"/>
        <pc:sldMkLst>
          <pc:docMk/>
          <pc:sldMk cId="1025766676" sldId="2147479441"/>
        </pc:sldMkLst>
        <pc:spChg chg="mod">
          <ac:chgData name="Constans, Joseph (VACO)" userId="90aafe61-5857-41d9-9d56-a03f27a6d727" providerId="ADAL" clId="{438EDD58-03C1-43D1-B1BC-D9C7CBB61E96}" dt="2024-02-26T23:51:52.200" v="801" actId="20577"/>
          <ac:spMkLst>
            <pc:docMk/>
            <pc:sldMk cId="1025766676" sldId="2147479441"/>
            <ac:spMk id="3" creationId="{9DF072B3-8240-9599-DE14-99C6525C9437}"/>
          </ac:spMkLst>
        </pc:spChg>
      </pc:sldChg>
      <pc:sldChg chg="modSp mod">
        <pc:chgData name="Constans, Joseph (VACO)" userId="90aafe61-5857-41d9-9d56-a03f27a6d727" providerId="ADAL" clId="{438EDD58-03C1-43D1-B1BC-D9C7CBB61E96}" dt="2024-02-26T23:52:58.503" v="867" actId="20577"/>
        <pc:sldMkLst>
          <pc:docMk/>
          <pc:sldMk cId="933225963" sldId="2147479444"/>
        </pc:sldMkLst>
        <pc:spChg chg="mod">
          <ac:chgData name="Constans, Joseph (VACO)" userId="90aafe61-5857-41d9-9d56-a03f27a6d727" providerId="ADAL" clId="{438EDD58-03C1-43D1-B1BC-D9C7CBB61E96}" dt="2024-02-26T23:52:58.503" v="867" actId="20577"/>
          <ac:spMkLst>
            <pc:docMk/>
            <pc:sldMk cId="933225963" sldId="2147479444"/>
            <ac:spMk id="6" creationId="{21827506-97D1-9375-B743-C8477ED3BE40}"/>
          </ac:spMkLst>
        </pc:spChg>
      </pc:sldChg>
      <pc:sldChg chg="modSp mod">
        <pc:chgData name="Constans, Joseph (VACO)" userId="90aafe61-5857-41d9-9d56-a03f27a6d727" providerId="ADAL" clId="{438EDD58-03C1-43D1-B1BC-D9C7CBB61E96}" dt="2024-02-26T23:52:49.992" v="852" actId="20577"/>
        <pc:sldMkLst>
          <pc:docMk/>
          <pc:sldMk cId="2618774830" sldId="2147479445"/>
        </pc:sldMkLst>
        <pc:spChg chg="mod">
          <ac:chgData name="Constans, Joseph (VACO)" userId="90aafe61-5857-41d9-9d56-a03f27a6d727" providerId="ADAL" clId="{438EDD58-03C1-43D1-B1BC-D9C7CBB61E96}" dt="2024-02-26T23:52:49.992" v="852" actId="20577"/>
          <ac:spMkLst>
            <pc:docMk/>
            <pc:sldMk cId="2618774830" sldId="2147479445"/>
            <ac:spMk id="2" creationId="{24D78EB2-A239-F362-C6FD-40DF6B33E64A}"/>
          </ac:spMkLst>
        </pc:spChg>
      </pc:sldChg>
      <pc:sldChg chg="addSp delSp modSp mod">
        <pc:chgData name="Constans, Joseph (VACO)" userId="90aafe61-5857-41d9-9d56-a03f27a6d727" providerId="ADAL" clId="{438EDD58-03C1-43D1-B1BC-D9C7CBB61E96}" dt="2024-02-26T23:53:19.224" v="869"/>
        <pc:sldMkLst>
          <pc:docMk/>
          <pc:sldMk cId="2834389462" sldId="2147479446"/>
        </pc:sldMkLst>
        <pc:spChg chg="add mod">
          <ac:chgData name="Constans, Joseph (VACO)" userId="90aafe61-5857-41d9-9d56-a03f27a6d727" providerId="ADAL" clId="{438EDD58-03C1-43D1-B1BC-D9C7CBB61E96}" dt="2024-02-26T23:53:19.224" v="869"/>
          <ac:spMkLst>
            <pc:docMk/>
            <pc:sldMk cId="2834389462" sldId="2147479446"/>
            <ac:spMk id="4" creationId="{15FB16A0-E5FF-5177-9939-E5ADF993BEF3}"/>
          </ac:spMkLst>
        </pc:spChg>
        <pc:spChg chg="del">
          <ac:chgData name="Constans, Joseph (VACO)" userId="90aafe61-5857-41d9-9d56-a03f27a6d727" providerId="ADAL" clId="{438EDD58-03C1-43D1-B1BC-D9C7CBB61E96}" dt="2024-02-26T23:53:17.001" v="868" actId="478"/>
          <ac:spMkLst>
            <pc:docMk/>
            <pc:sldMk cId="2834389462" sldId="2147479446"/>
            <ac:spMk id="6" creationId="{21827506-97D1-9375-B743-C8477ED3BE40}"/>
          </ac:spMkLst>
        </pc:spChg>
      </pc:sldChg>
      <pc:sldChg chg="modSp mod">
        <pc:chgData name="Constans, Joseph (VACO)" userId="90aafe61-5857-41d9-9d56-a03f27a6d727" providerId="ADAL" clId="{438EDD58-03C1-43D1-B1BC-D9C7CBB61E96}" dt="2024-02-27T00:08:33.649" v="1404" actId="20577"/>
        <pc:sldMkLst>
          <pc:docMk/>
          <pc:sldMk cId="3964960723" sldId="2147479450"/>
        </pc:sldMkLst>
        <pc:spChg chg="mod">
          <ac:chgData name="Constans, Joseph (VACO)" userId="90aafe61-5857-41d9-9d56-a03f27a6d727" providerId="ADAL" clId="{438EDD58-03C1-43D1-B1BC-D9C7CBB61E96}" dt="2024-02-27T00:08:33.649" v="1404" actId="20577"/>
          <ac:spMkLst>
            <pc:docMk/>
            <pc:sldMk cId="3964960723" sldId="2147479450"/>
            <ac:spMk id="10" creationId="{64404974-9EE1-3F7C-953A-21CA5C060ED1}"/>
          </ac:spMkLst>
        </pc:spChg>
      </pc:sldChg>
      <pc:sldChg chg="modSp add mod">
        <pc:chgData name="Constans, Joseph (VACO)" userId="90aafe61-5857-41d9-9d56-a03f27a6d727" providerId="ADAL" clId="{438EDD58-03C1-43D1-B1BC-D9C7CBB61E96}" dt="2024-02-27T17:31:55.892" v="2406" actId="5793"/>
        <pc:sldMkLst>
          <pc:docMk/>
          <pc:sldMk cId="406796341" sldId="2147479452"/>
        </pc:sldMkLst>
        <pc:spChg chg="mod">
          <ac:chgData name="Constans, Joseph (VACO)" userId="90aafe61-5857-41d9-9d56-a03f27a6d727" providerId="ADAL" clId="{438EDD58-03C1-43D1-B1BC-D9C7CBB61E96}" dt="2024-02-27T16:33:36.177" v="2375" actId="207"/>
          <ac:spMkLst>
            <pc:docMk/>
            <pc:sldMk cId="406796341" sldId="2147479452"/>
            <ac:spMk id="6" creationId="{A96F20AB-9DCA-0F4C-6163-8E23A9DCDF24}"/>
          </ac:spMkLst>
        </pc:spChg>
        <pc:spChg chg="mod">
          <ac:chgData name="Constans, Joseph (VACO)" userId="90aafe61-5857-41d9-9d56-a03f27a6d727" providerId="ADAL" clId="{438EDD58-03C1-43D1-B1BC-D9C7CBB61E96}" dt="2024-02-27T17:31:55.892" v="2406" actId="5793"/>
          <ac:spMkLst>
            <pc:docMk/>
            <pc:sldMk cId="406796341" sldId="2147479452"/>
            <ac:spMk id="7" creationId="{4B41CBEB-F91B-1700-2B06-2670D0D24480}"/>
          </ac:spMkLst>
        </pc:spChg>
      </pc:sldChg>
      <pc:sldChg chg="modSp add mod">
        <pc:chgData name="Constans, Joseph (VACO)" userId="90aafe61-5857-41d9-9d56-a03f27a6d727" providerId="ADAL" clId="{438EDD58-03C1-43D1-B1BC-D9C7CBB61E96}" dt="2024-02-27T18:23:47.626" v="2777" actId="20577"/>
        <pc:sldMkLst>
          <pc:docMk/>
          <pc:sldMk cId="1919644027" sldId="2147479453"/>
        </pc:sldMkLst>
        <pc:spChg chg="mod">
          <ac:chgData name="Constans, Joseph (VACO)" userId="90aafe61-5857-41d9-9d56-a03f27a6d727" providerId="ADAL" clId="{438EDD58-03C1-43D1-B1BC-D9C7CBB61E96}" dt="2024-02-27T18:23:47.626" v="2777" actId="20577"/>
          <ac:spMkLst>
            <pc:docMk/>
            <pc:sldMk cId="1919644027" sldId="2147479453"/>
            <ac:spMk id="7" creationId="{4B41CBEB-F91B-1700-2B06-2670D0D2448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4DB145-41A2-495B-ABB0-0246A4B403D1}" type="doc">
      <dgm:prSet loTypeId="urn:microsoft.com/office/officeart/2005/8/layout/default" loCatId="list" qsTypeId="urn:microsoft.com/office/officeart/2005/8/quickstyle/simple1" qsCatId="simple" csTypeId="urn:microsoft.com/office/officeart/2005/8/colors/accent0_3" csCatId="mainScheme" phldr="1"/>
      <dgm:spPr/>
    </dgm:pt>
    <dgm:pt modelId="{D05E9603-B108-461B-929A-BF508CCBABFE}">
      <dgm:prSet phldrT="[Text]" custT="1"/>
      <dgm:spPr>
        <a:solidFill>
          <a:schemeClr val="accent1">
            <a:lumMod val="40000"/>
            <a:lumOff val="60000"/>
          </a:schemeClr>
        </a:solidFill>
        <a:ln>
          <a:solidFill>
            <a:schemeClr val="tx1"/>
          </a:solidFill>
        </a:ln>
      </dgm:spPr>
      <dgm:t>
        <a:bodyPr/>
        <a:lstStyle/>
        <a:p>
          <a:r>
            <a:rPr lang="en-US" sz="2400" dirty="0">
              <a:solidFill>
                <a:schemeClr val="tx1"/>
              </a:solidFill>
            </a:rPr>
            <a:t>Completed</a:t>
          </a:r>
        </a:p>
      </dgm:t>
    </dgm:pt>
    <dgm:pt modelId="{81C001AF-84BF-404F-A5B3-BCA58CF43FAB}" type="parTrans" cxnId="{9E16718F-1752-4C1A-9270-C562E3A9D769}">
      <dgm:prSet/>
      <dgm:spPr/>
      <dgm:t>
        <a:bodyPr/>
        <a:lstStyle/>
        <a:p>
          <a:endParaRPr lang="en-US"/>
        </a:p>
      </dgm:t>
    </dgm:pt>
    <dgm:pt modelId="{1692CDF4-29F5-4DDF-B33D-983959C10AE8}" type="sibTrans" cxnId="{9E16718F-1752-4C1A-9270-C562E3A9D769}">
      <dgm:prSet/>
      <dgm:spPr/>
      <dgm:t>
        <a:bodyPr/>
        <a:lstStyle/>
        <a:p>
          <a:endParaRPr lang="en-US"/>
        </a:p>
      </dgm:t>
    </dgm:pt>
    <dgm:pt modelId="{6D1D7B87-70DE-44A2-9EDC-75BC44B53E79}">
      <dgm:prSet phldrT="[Text]" custT="1"/>
      <dgm:spPr>
        <a:solidFill>
          <a:schemeClr val="accent1">
            <a:lumMod val="40000"/>
            <a:lumOff val="60000"/>
          </a:schemeClr>
        </a:solidFill>
        <a:ln>
          <a:solidFill>
            <a:schemeClr val="tx1"/>
          </a:solidFill>
        </a:ln>
      </dgm:spPr>
      <dgm:t>
        <a:bodyPr/>
        <a:lstStyle/>
        <a:p>
          <a:r>
            <a:rPr lang="en-US" sz="2400" dirty="0">
              <a:solidFill>
                <a:schemeClr val="tx1"/>
              </a:solidFill>
            </a:rPr>
            <a:t>Future Items</a:t>
          </a:r>
        </a:p>
      </dgm:t>
    </dgm:pt>
    <dgm:pt modelId="{885D8219-6F28-4583-A0F5-9E3A5E27A155}" type="parTrans" cxnId="{90BAD72D-6F92-4431-86FB-969C073C3A13}">
      <dgm:prSet/>
      <dgm:spPr/>
      <dgm:t>
        <a:bodyPr/>
        <a:lstStyle/>
        <a:p>
          <a:endParaRPr lang="en-US"/>
        </a:p>
      </dgm:t>
    </dgm:pt>
    <dgm:pt modelId="{C95906C3-132C-441D-A295-8932BC364260}" type="sibTrans" cxnId="{90BAD72D-6F92-4431-86FB-969C073C3A13}">
      <dgm:prSet/>
      <dgm:spPr/>
      <dgm:t>
        <a:bodyPr/>
        <a:lstStyle/>
        <a:p>
          <a:endParaRPr lang="en-US"/>
        </a:p>
      </dgm:t>
    </dgm:pt>
    <dgm:pt modelId="{8B70C894-B1EA-4A1F-8896-1D72555A92B2}">
      <dgm:prSet phldrT="[Text]" custT="1"/>
      <dgm:spPr>
        <a:solidFill>
          <a:schemeClr val="accent1">
            <a:lumMod val="40000"/>
            <a:lumOff val="60000"/>
          </a:schemeClr>
        </a:solidFill>
        <a:ln>
          <a:solidFill>
            <a:schemeClr val="tx1"/>
          </a:solidFill>
        </a:ln>
      </dgm:spPr>
      <dgm:t>
        <a:bodyPr/>
        <a:lstStyle/>
        <a:p>
          <a:r>
            <a:rPr lang="en-US" sz="1800" dirty="0">
              <a:solidFill>
                <a:schemeClr val="tx1"/>
              </a:solidFill>
            </a:rPr>
            <a:t>Role Charter</a:t>
          </a:r>
        </a:p>
      </dgm:t>
    </dgm:pt>
    <dgm:pt modelId="{0ADED9D4-FC4B-47D9-9F4E-6058E098DDDC}" type="parTrans" cxnId="{AF8DA40F-601D-46A3-A080-5C412A9FA0CD}">
      <dgm:prSet/>
      <dgm:spPr/>
      <dgm:t>
        <a:bodyPr/>
        <a:lstStyle/>
        <a:p>
          <a:endParaRPr lang="en-US"/>
        </a:p>
      </dgm:t>
    </dgm:pt>
    <dgm:pt modelId="{6BB66271-B338-4D76-B72E-D76D76C99978}" type="sibTrans" cxnId="{AF8DA40F-601D-46A3-A080-5C412A9FA0CD}">
      <dgm:prSet/>
      <dgm:spPr/>
      <dgm:t>
        <a:bodyPr/>
        <a:lstStyle/>
        <a:p>
          <a:endParaRPr lang="en-US"/>
        </a:p>
      </dgm:t>
    </dgm:pt>
    <dgm:pt modelId="{05140520-0920-421D-B9AE-375E19F2A8E1}">
      <dgm:prSet phldrT="[Text]" custT="1"/>
      <dgm:spPr>
        <a:solidFill>
          <a:schemeClr val="accent1">
            <a:lumMod val="40000"/>
            <a:lumOff val="60000"/>
          </a:schemeClr>
        </a:solidFill>
        <a:ln>
          <a:solidFill>
            <a:schemeClr val="tx1"/>
          </a:solidFill>
        </a:ln>
      </dgm:spPr>
      <dgm:t>
        <a:bodyPr/>
        <a:lstStyle/>
        <a:p>
          <a:r>
            <a:rPr lang="en-US" sz="1800" dirty="0">
              <a:solidFill>
                <a:schemeClr val="tx1"/>
              </a:solidFill>
            </a:rPr>
            <a:t>Executive Committee Charter*</a:t>
          </a:r>
        </a:p>
      </dgm:t>
    </dgm:pt>
    <dgm:pt modelId="{DE2CF2CF-B079-427A-8BBA-492B97E55E5B}" type="parTrans" cxnId="{531B3A32-01F4-4297-9E9C-317298D3DA0E}">
      <dgm:prSet/>
      <dgm:spPr/>
      <dgm:t>
        <a:bodyPr/>
        <a:lstStyle/>
        <a:p>
          <a:endParaRPr lang="en-US"/>
        </a:p>
      </dgm:t>
    </dgm:pt>
    <dgm:pt modelId="{4AF4F99C-FE52-4C2F-86DE-2D6D8CFA5CBA}" type="sibTrans" cxnId="{531B3A32-01F4-4297-9E9C-317298D3DA0E}">
      <dgm:prSet/>
      <dgm:spPr/>
      <dgm:t>
        <a:bodyPr/>
        <a:lstStyle/>
        <a:p>
          <a:endParaRPr lang="en-US"/>
        </a:p>
      </dgm:t>
    </dgm:pt>
    <dgm:pt modelId="{FCB6EE29-0A3E-4974-A3B0-9F20D86FF52A}">
      <dgm:prSet phldrT="[Text]" custT="1"/>
      <dgm:spPr>
        <a:solidFill>
          <a:schemeClr val="accent1">
            <a:lumMod val="40000"/>
            <a:lumOff val="60000"/>
          </a:schemeClr>
        </a:solidFill>
        <a:ln>
          <a:solidFill>
            <a:schemeClr val="tx1"/>
          </a:solidFill>
        </a:ln>
      </dgm:spPr>
      <dgm:t>
        <a:bodyPr/>
        <a:lstStyle/>
        <a:p>
          <a:r>
            <a:rPr lang="en-US" sz="1800" dirty="0">
              <a:solidFill>
                <a:schemeClr val="tx1"/>
              </a:solidFill>
            </a:rPr>
            <a:t>Program Announcements</a:t>
          </a:r>
        </a:p>
      </dgm:t>
    </dgm:pt>
    <dgm:pt modelId="{2AF9F333-0C66-424A-A062-47C4CCF13A4C}" type="parTrans" cxnId="{3B45C79F-CD36-4F47-979C-2A5A4F54083B}">
      <dgm:prSet/>
      <dgm:spPr/>
      <dgm:t>
        <a:bodyPr/>
        <a:lstStyle/>
        <a:p>
          <a:endParaRPr lang="en-US"/>
        </a:p>
      </dgm:t>
    </dgm:pt>
    <dgm:pt modelId="{A1FDAC57-3ED7-4BBB-8EC4-D78A1B6430A8}" type="sibTrans" cxnId="{3B45C79F-CD36-4F47-979C-2A5A4F54083B}">
      <dgm:prSet/>
      <dgm:spPr/>
      <dgm:t>
        <a:bodyPr/>
        <a:lstStyle/>
        <a:p>
          <a:endParaRPr lang="en-US"/>
        </a:p>
      </dgm:t>
    </dgm:pt>
    <dgm:pt modelId="{E699291E-9684-4497-8E1F-E2DE3B36E965}">
      <dgm:prSet phldrT="[Text]" custT="1"/>
      <dgm:spPr>
        <a:solidFill>
          <a:schemeClr val="accent1">
            <a:lumMod val="40000"/>
            <a:lumOff val="60000"/>
          </a:schemeClr>
        </a:solidFill>
        <a:ln>
          <a:solidFill>
            <a:schemeClr val="tx1"/>
          </a:solidFill>
        </a:ln>
      </dgm:spPr>
      <dgm:t>
        <a:bodyPr/>
        <a:lstStyle/>
        <a:p>
          <a:r>
            <a:rPr lang="en-US" sz="1800" dirty="0">
              <a:solidFill>
                <a:schemeClr val="tx1"/>
              </a:solidFill>
            </a:rPr>
            <a:t>Purview Statement*</a:t>
          </a:r>
        </a:p>
      </dgm:t>
    </dgm:pt>
    <dgm:pt modelId="{B7A83545-E52C-42D7-8A6A-5EB129A70CC9}" type="parTrans" cxnId="{C121B40F-688C-44C5-AED9-0AAB43EDEA33}">
      <dgm:prSet/>
      <dgm:spPr/>
      <dgm:t>
        <a:bodyPr/>
        <a:lstStyle/>
        <a:p>
          <a:endParaRPr lang="en-US"/>
        </a:p>
      </dgm:t>
    </dgm:pt>
    <dgm:pt modelId="{ECCA7B89-3714-4C0B-8D08-A303BC622F2A}" type="sibTrans" cxnId="{C121B40F-688C-44C5-AED9-0AAB43EDEA33}">
      <dgm:prSet/>
      <dgm:spPr/>
      <dgm:t>
        <a:bodyPr/>
        <a:lstStyle/>
        <a:p>
          <a:endParaRPr lang="en-US"/>
        </a:p>
      </dgm:t>
    </dgm:pt>
    <dgm:pt modelId="{DD6B7FC4-D37B-4F87-BAC5-2345C33A399D}">
      <dgm:prSet phldrT="[Text]" custT="1"/>
      <dgm:spPr>
        <a:solidFill>
          <a:schemeClr val="accent1">
            <a:lumMod val="40000"/>
            <a:lumOff val="60000"/>
          </a:schemeClr>
        </a:solidFill>
        <a:ln>
          <a:solidFill>
            <a:schemeClr val="tx1"/>
          </a:solidFill>
        </a:ln>
      </dgm:spPr>
      <dgm:t>
        <a:bodyPr/>
        <a:lstStyle/>
        <a:p>
          <a:r>
            <a:rPr lang="en-US" sz="1800" dirty="0">
              <a:solidFill>
                <a:schemeClr val="tx1"/>
              </a:solidFill>
            </a:rPr>
            <a:t>Portfolio Analysis Report*</a:t>
          </a:r>
          <a:endParaRPr lang="en-US" sz="1800" dirty="0"/>
        </a:p>
      </dgm:t>
    </dgm:pt>
    <dgm:pt modelId="{926F00CB-F05F-45B1-9F18-06C7078DEAAD}" type="parTrans" cxnId="{EF3D5AA9-4330-4A90-8CCB-AE66A0AED966}">
      <dgm:prSet/>
      <dgm:spPr/>
      <dgm:t>
        <a:bodyPr/>
        <a:lstStyle/>
        <a:p>
          <a:endParaRPr lang="en-US"/>
        </a:p>
      </dgm:t>
    </dgm:pt>
    <dgm:pt modelId="{583FD127-2DE6-43F0-9A45-01D2E3DFC489}" type="sibTrans" cxnId="{EF3D5AA9-4330-4A90-8CCB-AE66A0AED966}">
      <dgm:prSet/>
      <dgm:spPr/>
      <dgm:t>
        <a:bodyPr/>
        <a:lstStyle/>
        <a:p>
          <a:endParaRPr lang="en-US"/>
        </a:p>
      </dgm:t>
    </dgm:pt>
    <dgm:pt modelId="{48CF5286-F1A7-494A-8B6F-84D6F87CD967}">
      <dgm:prSet phldrT="[Text]" custT="1"/>
      <dgm:spPr>
        <a:solidFill>
          <a:schemeClr val="accent1">
            <a:lumMod val="40000"/>
            <a:lumOff val="60000"/>
          </a:schemeClr>
        </a:solidFill>
        <a:ln>
          <a:solidFill>
            <a:schemeClr val="tx1"/>
          </a:solidFill>
        </a:ln>
      </dgm:spPr>
      <dgm:t>
        <a:bodyPr/>
        <a:lstStyle/>
        <a:p>
          <a:r>
            <a:rPr lang="en-US" sz="1800" dirty="0">
              <a:solidFill>
                <a:schemeClr val="tx1"/>
              </a:solidFill>
            </a:rPr>
            <a:t>Portfolio Analysis PPT*</a:t>
          </a:r>
          <a:endParaRPr lang="en-US" sz="1800" dirty="0"/>
        </a:p>
      </dgm:t>
    </dgm:pt>
    <dgm:pt modelId="{DE3C3DCD-83DD-4636-BF92-A2842BFC3F1F}" type="parTrans" cxnId="{9F10121F-A45F-482A-894F-B251A155A8FE}">
      <dgm:prSet/>
      <dgm:spPr/>
      <dgm:t>
        <a:bodyPr/>
        <a:lstStyle/>
        <a:p>
          <a:endParaRPr lang="en-US"/>
        </a:p>
      </dgm:t>
    </dgm:pt>
    <dgm:pt modelId="{C1B15F14-72D2-42FA-B1B6-56183938E97A}" type="sibTrans" cxnId="{9F10121F-A45F-482A-894F-B251A155A8FE}">
      <dgm:prSet/>
      <dgm:spPr/>
      <dgm:t>
        <a:bodyPr/>
        <a:lstStyle/>
        <a:p>
          <a:endParaRPr lang="en-US"/>
        </a:p>
      </dgm:t>
    </dgm:pt>
    <dgm:pt modelId="{C117186F-1B3F-4009-AB56-BA4DF453527A}">
      <dgm:prSet phldrT="[Text]" custT="1"/>
      <dgm:spPr>
        <a:solidFill>
          <a:schemeClr val="accent1">
            <a:lumMod val="40000"/>
            <a:lumOff val="60000"/>
          </a:schemeClr>
        </a:solidFill>
        <a:ln>
          <a:solidFill>
            <a:schemeClr val="tx1"/>
          </a:solidFill>
        </a:ln>
      </dgm:spPr>
      <dgm:t>
        <a:bodyPr/>
        <a:lstStyle/>
        <a:p>
          <a:r>
            <a:rPr lang="en-US" sz="2400" dirty="0">
              <a:solidFill>
                <a:schemeClr val="tx1"/>
              </a:solidFill>
            </a:rPr>
            <a:t>In Progress</a:t>
          </a:r>
        </a:p>
      </dgm:t>
    </dgm:pt>
    <dgm:pt modelId="{05F9687F-4E1B-408D-9351-403CE16E7BFA}" type="parTrans" cxnId="{4F37D798-11DF-494D-92C3-69A5A87E15F9}">
      <dgm:prSet/>
      <dgm:spPr/>
      <dgm:t>
        <a:bodyPr/>
        <a:lstStyle/>
        <a:p>
          <a:endParaRPr lang="en-US"/>
        </a:p>
      </dgm:t>
    </dgm:pt>
    <dgm:pt modelId="{B3983A1F-9082-4EED-880E-F445579FB978}" type="sibTrans" cxnId="{4F37D798-11DF-494D-92C3-69A5A87E15F9}">
      <dgm:prSet/>
      <dgm:spPr/>
      <dgm:t>
        <a:bodyPr/>
        <a:lstStyle/>
        <a:p>
          <a:endParaRPr lang="en-US"/>
        </a:p>
      </dgm:t>
    </dgm:pt>
    <dgm:pt modelId="{F854365A-7A19-4F32-AFDA-6583F382A83A}">
      <dgm:prSet phldrT="[Text]" custT="1"/>
      <dgm:spPr>
        <a:solidFill>
          <a:schemeClr val="accent1">
            <a:lumMod val="40000"/>
            <a:lumOff val="60000"/>
          </a:schemeClr>
        </a:solidFill>
        <a:ln>
          <a:solidFill>
            <a:schemeClr val="tx1"/>
          </a:solidFill>
        </a:ln>
      </dgm:spPr>
      <dgm:t>
        <a:bodyPr/>
        <a:lstStyle/>
        <a:p>
          <a:r>
            <a:rPr lang="en-US" sz="1800" dirty="0">
              <a:solidFill>
                <a:schemeClr val="tx1"/>
              </a:solidFill>
            </a:rPr>
            <a:t>Critical Research Priorities</a:t>
          </a:r>
        </a:p>
      </dgm:t>
    </dgm:pt>
    <dgm:pt modelId="{61FB637B-23E6-46A8-8A68-8F01F43D0CD0}" type="parTrans" cxnId="{34C10BC5-E3B1-4653-92F0-4BD781C3C6B0}">
      <dgm:prSet/>
      <dgm:spPr/>
      <dgm:t>
        <a:bodyPr/>
        <a:lstStyle/>
        <a:p>
          <a:endParaRPr lang="en-US"/>
        </a:p>
      </dgm:t>
    </dgm:pt>
    <dgm:pt modelId="{0FD33ED6-669D-4434-A7BA-31EEB4EB9ABD}" type="sibTrans" cxnId="{34C10BC5-E3B1-4653-92F0-4BD781C3C6B0}">
      <dgm:prSet/>
      <dgm:spPr/>
      <dgm:t>
        <a:bodyPr/>
        <a:lstStyle/>
        <a:p>
          <a:endParaRPr lang="en-US"/>
        </a:p>
      </dgm:t>
    </dgm:pt>
    <dgm:pt modelId="{36ACEE30-3D8C-491D-89D9-7B6E4C85B842}">
      <dgm:prSet phldrT="[Text]" custT="1"/>
      <dgm:spPr>
        <a:solidFill>
          <a:schemeClr val="accent1">
            <a:lumMod val="40000"/>
            <a:lumOff val="60000"/>
          </a:schemeClr>
        </a:solidFill>
        <a:ln>
          <a:solidFill>
            <a:schemeClr val="tx1"/>
          </a:solidFill>
        </a:ln>
      </dgm:spPr>
      <dgm:t>
        <a:bodyPr/>
        <a:lstStyle/>
        <a:p>
          <a:r>
            <a:rPr lang="en-US" sz="1800" dirty="0">
              <a:solidFill>
                <a:schemeClr val="tx1"/>
              </a:solidFill>
            </a:rPr>
            <a:t>Funding Model SOP</a:t>
          </a:r>
        </a:p>
      </dgm:t>
    </dgm:pt>
    <dgm:pt modelId="{1947AA02-2295-4C62-8182-53953167CEE1}" type="parTrans" cxnId="{35304AC6-BB81-4E64-B957-622BF8CA13F4}">
      <dgm:prSet/>
      <dgm:spPr/>
      <dgm:t>
        <a:bodyPr/>
        <a:lstStyle/>
        <a:p>
          <a:endParaRPr lang="en-US"/>
        </a:p>
      </dgm:t>
    </dgm:pt>
    <dgm:pt modelId="{AAE0013C-B03E-4830-A710-D39790C99CBA}" type="sibTrans" cxnId="{35304AC6-BB81-4E64-B957-622BF8CA13F4}">
      <dgm:prSet/>
      <dgm:spPr/>
      <dgm:t>
        <a:bodyPr/>
        <a:lstStyle/>
        <a:p>
          <a:endParaRPr lang="en-US"/>
        </a:p>
      </dgm:t>
    </dgm:pt>
    <dgm:pt modelId="{2D5E7460-9761-4422-96F9-D25CFABC73F2}">
      <dgm:prSet phldrT="[Text]" custT="1"/>
      <dgm:spPr>
        <a:solidFill>
          <a:schemeClr val="accent1">
            <a:lumMod val="40000"/>
            <a:lumOff val="60000"/>
          </a:schemeClr>
        </a:solidFill>
        <a:ln>
          <a:solidFill>
            <a:schemeClr val="tx1"/>
          </a:solidFill>
        </a:ln>
      </dgm:spPr>
      <dgm:t>
        <a:bodyPr/>
        <a:lstStyle/>
        <a:p>
          <a:r>
            <a:rPr lang="en-US" sz="1800" dirty="0">
              <a:solidFill>
                <a:schemeClr val="tx1"/>
              </a:solidFill>
            </a:rPr>
            <a:t>Position Description*</a:t>
          </a:r>
          <a:endParaRPr lang="en-US" sz="1800" dirty="0"/>
        </a:p>
      </dgm:t>
    </dgm:pt>
    <dgm:pt modelId="{E2EABBD0-87CB-4893-AFF0-CBB7CB3E97CA}" type="parTrans" cxnId="{FB137392-BCAC-4C0C-82A8-A2FE7268B032}">
      <dgm:prSet/>
      <dgm:spPr/>
      <dgm:t>
        <a:bodyPr/>
        <a:lstStyle/>
        <a:p>
          <a:endParaRPr lang="en-US"/>
        </a:p>
      </dgm:t>
    </dgm:pt>
    <dgm:pt modelId="{6FCE14DD-3FF2-4EC7-A6C2-3E7C9E952FB4}" type="sibTrans" cxnId="{FB137392-BCAC-4C0C-82A8-A2FE7268B032}">
      <dgm:prSet/>
      <dgm:spPr/>
      <dgm:t>
        <a:bodyPr/>
        <a:lstStyle/>
        <a:p>
          <a:endParaRPr lang="en-US"/>
        </a:p>
      </dgm:t>
    </dgm:pt>
    <dgm:pt modelId="{99AAFBB1-3EA2-4BF4-A23E-B70FB044BBDC}">
      <dgm:prSet phldrT="[Text]" custT="1"/>
      <dgm:spPr>
        <a:solidFill>
          <a:schemeClr val="accent1">
            <a:lumMod val="40000"/>
            <a:lumOff val="60000"/>
          </a:schemeClr>
        </a:solidFill>
        <a:ln>
          <a:solidFill>
            <a:schemeClr val="tx1"/>
          </a:solidFill>
        </a:ln>
      </dgm:spPr>
      <dgm:t>
        <a:bodyPr/>
        <a:lstStyle/>
        <a:p>
          <a:r>
            <a:rPr lang="en-US" sz="1800" dirty="0">
              <a:solidFill>
                <a:schemeClr val="tx1"/>
              </a:solidFill>
            </a:rPr>
            <a:t>Portfolio Performance Metrics</a:t>
          </a:r>
          <a:endParaRPr lang="en-US" sz="1800" dirty="0"/>
        </a:p>
      </dgm:t>
    </dgm:pt>
    <dgm:pt modelId="{F5FF38D8-A2AD-4CA9-B61D-618A7F16CBFD}" type="parTrans" cxnId="{E7C40A45-03FC-4CFC-AC59-25EDDFA1B733}">
      <dgm:prSet/>
      <dgm:spPr/>
      <dgm:t>
        <a:bodyPr/>
        <a:lstStyle/>
        <a:p>
          <a:endParaRPr lang="en-US"/>
        </a:p>
      </dgm:t>
    </dgm:pt>
    <dgm:pt modelId="{D9B29D8F-39E7-4FE8-857B-3D324C4958E1}" type="sibTrans" cxnId="{E7C40A45-03FC-4CFC-AC59-25EDDFA1B733}">
      <dgm:prSet/>
      <dgm:spPr/>
      <dgm:t>
        <a:bodyPr/>
        <a:lstStyle/>
        <a:p>
          <a:endParaRPr lang="en-US"/>
        </a:p>
      </dgm:t>
    </dgm:pt>
    <dgm:pt modelId="{7B8449E2-2774-4E2A-8B35-F9F0F0E5041A}">
      <dgm:prSet phldrT="[Text]" custT="1"/>
      <dgm:spPr>
        <a:solidFill>
          <a:schemeClr val="accent1">
            <a:lumMod val="40000"/>
            <a:lumOff val="60000"/>
          </a:schemeClr>
        </a:solidFill>
        <a:ln>
          <a:solidFill>
            <a:schemeClr val="tx1"/>
          </a:solidFill>
        </a:ln>
      </dgm:spPr>
      <dgm:t>
        <a:bodyPr/>
        <a:lstStyle/>
        <a:p>
          <a:r>
            <a:rPr lang="en-US" sz="1800" dirty="0">
              <a:solidFill>
                <a:schemeClr val="tx1"/>
              </a:solidFill>
            </a:rPr>
            <a:t>Unit Charter</a:t>
          </a:r>
        </a:p>
      </dgm:t>
    </dgm:pt>
    <dgm:pt modelId="{CA0E8880-8E9E-42A0-A3D3-4EFD5FED0D23}" type="parTrans" cxnId="{F824D7D1-BE0E-41E9-A772-23713D1C2F51}">
      <dgm:prSet/>
      <dgm:spPr/>
      <dgm:t>
        <a:bodyPr/>
        <a:lstStyle/>
        <a:p>
          <a:endParaRPr lang="en-US"/>
        </a:p>
      </dgm:t>
    </dgm:pt>
    <dgm:pt modelId="{D0F6D660-F13C-4316-AD47-EC2D4384EFE8}" type="sibTrans" cxnId="{F824D7D1-BE0E-41E9-A772-23713D1C2F51}">
      <dgm:prSet/>
      <dgm:spPr/>
      <dgm:t>
        <a:bodyPr/>
        <a:lstStyle/>
        <a:p>
          <a:endParaRPr lang="en-US"/>
        </a:p>
      </dgm:t>
    </dgm:pt>
    <dgm:pt modelId="{99C8DDFD-5D28-45ED-ACD9-CC00143F5669}" type="pres">
      <dgm:prSet presAssocID="{C64DB145-41A2-495B-ABB0-0246A4B403D1}" presName="diagram" presStyleCnt="0">
        <dgm:presLayoutVars>
          <dgm:dir/>
          <dgm:resizeHandles val="exact"/>
        </dgm:presLayoutVars>
      </dgm:prSet>
      <dgm:spPr/>
    </dgm:pt>
    <dgm:pt modelId="{94BCB74E-B1E6-4E3C-8C13-269A8AC0411F}" type="pres">
      <dgm:prSet presAssocID="{D05E9603-B108-461B-929A-BF508CCBABFE}" presName="node" presStyleLbl="node1" presStyleIdx="0" presStyleCnt="3" custScaleY="126703">
        <dgm:presLayoutVars>
          <dgm:bulletEnabled val="1"/>
        </dgm:presLayoutVars>
      </dgm:prSet>
      <dgm:spPr/>
    </dgm:pt>
    <dgm:pt modelId="{935432CF-292E-4110-BBA2-3FE1623063BD}" type="pres">
      <dgm:prSet presAssocID="{1692CDF4-29F5-4DDF-B33D-983959C10AE8}" presName="sibTrans" presStyleCnt="0"/>
      <dgm:spPr/>
    </dgm:pt>
    <dgm:pt modelId="{3DA65D23-D080-449B-8752-5C57B0DAC466}" type="pres">
      <dgm:prSet presAssocID="{C117186F-1B3F-4009-AB56-BA4DF453527A}" presName="node" presStyleLbl="node1" presStyleIdx="1" presStyleCnt="3">
        <dgm:presLayoutVars>
          <dgm:bulletEnabled val="1"/>
        </dgm:presLayoutVars>
      </dgm:prSet>
      <dgm:spPr/>
    </dgm:pt>
    <dgm:pt modelId="{A3F142BC-93E8-4D3F-A7C1-86E513E6A18B}" type="pres">
      <dgm:prSet presAssocID="{B3983A1F-9082-4EED-880E-F445579FB978}" presName="sibTrans" presStyleCnt="0"/>
      <dgm:spPr/>
    </dgm:pt>
    <dgm:pt modelId="{4B1D8200-0DA9-42F6-A534-578F75402916}" type="pres">
      <dgm:prSet presAssocID="{6D1D7B87-70DE-44A2-9EDC-75BC44B53E79}" presName="node" presStyleLbl="node1" presStyleIdx="2" presStyleCnt="3">
        <dgm:presLayoutVars>
          <dgm:bulletEnabled val="1"/>
        </dgm:presLayoutVars>
      </dgm:prSet>
      <dgm:spPr/>
    </dgm:pt>
  </dgm:ptLst>
  <dgm:cxnLst>
    <dgm:cxn modelId="{AF8DA40F-601D-46A3-A080-5C412A9FA0CD}" srcId="{D05E9603-B108-461B-929A-BF508CCBABFE}" destId="{8B70C894-B1EA-4A1F-8896-1D72555A92B2}" srcOrd="0" destOrd="0" parTransId="{0ADED9D4-FC4B-47D9-9F4E-6058E098DDDC}" sibTransId="{6BB66271-B338-4D76-B72E-D76D76C99978}"/>
    <dgm:cxn modelId="{C121B40F-688C-44C5-AED9-0AAB43EDEA33}" srcId="{D05E9603-B108-461B-929A-BF508CCBABFE}" destId="{E699291E-9684-4497-8E1F-E2DE3B36E965}" srcOrd="3" destOrd="0" parTransId="{B7A83545-E52C-42D7-8A6A-5EB129A70CC9}" sibTransId="{ECCA7B89-3714-4C0B-8D08-A303BC622F2A}"/>
    <dgm:cxn modelId="{9F10121F-A45F-482A-894F-B251A155A8FE}" srcId="{D05E9603-B108-461B-929A-BF508CCBABFE}" destId="{48CF5286-F1A7-494A-8B6F-84D6F87CD967}" srcOrd="5" destOrd="0" parTransId="{DE3C3DCD-83DD-4636-BF92-A2842BFC3F1F}" sibTransId="{C1B15F14-72D2-42FA-B1B6-56183938E97A}"/>
    <dgm:cxn modelId="{B32AD820-267A-4C27-B0F5-16EFDCF4FB3A}" type="presOf" srcId="{FCB6EE29-0A3E-4974-A3B0-9F20D86FF52A}" destId="{4B1D8200-0DA9-42F6-A534-578F75402916}" srcOrd="0" destOrd="1" presId="urn:microsoft.com/office/officeart/2005/8/layout/default"/>
    <dgm:cxn modelId="{90BAD72D-6F92-4431-86FB-969C073C3A13}" srcId="{C64DB145-41A2-495B-ABB0-0246A4B403D1}" destId="{6D1D7B87-70DE-44A2-9EDC-75BC44B53E79}" srcOrd="2" destOrd="0" parTransId="{885D8219-6F28-4583-A0F5-9E3A5E27A155}" sibTransId="{C95906C3-132C-441D-A295-8932BC364260}"/>
    <dgm:cxn modelId="{531B3A32-01F4-4297-9E9C-317298D3DA0E}" srcId="{D05E9603-B108-461B-929A-BF508CCBABFE}" destId="{05140520-0920-421D-B9AE-375E19F2A8E1}" srcOrd="2" destOrd="0" parTransId="{DE2CF2CF-B079-427A-8BBA-492B97E55E5B}" sibTransId="{4AF4F99C-FE52-4C2F-86DE-2D6D8CFA5CBA}"/>
    <dgm:cxn modelId="{6C6E7238-C9A3-4247-BA6D-AD7323663173}" type="presOf" srcId="{C117186F-1B3F-4009-AB56-BA4DF453527A}" destId="{3DA65D23-D080-449B-8752-5C57B0DAC466}" srcOrd="0" destOrd="0" presId="urn:microsoft.com/office/officeart/2005/8/layout/default"/>
    <dgm:cxn modelId="{8212C15B-9042-4676-A867-02FF2503C42C}" type="presOf" srcId="{7B8449E2-2774-4E2A-8B35-F9F0F0E5041A}" destId="{94BCB74E-B1E6-4E3C-8C13-269A8AC0411F}" srcOrd="0" destOrd="2" presId="urn:microsoft.com/office/officeart/2005/8/layout/default"/>
    <dgm:cxn modelId="{E7C40A45-03FC-4CFC-AC59-25EDDFA1B733}" srcId="{D05E9603-B108-461B-929A-BF508CCBABFE}" destId="{99AAFBB1-3EA2-4BF4-A23E-B70FB044BBDC}" srcOrd="7" destOrd="0" parTransId="{F5FF38D8-A2AD-4CA9-B61D-618A7F16CBFD}" sibTransId="{D9B29D8F-39E7-4FE8-857B-3D324C4958E1}"/>
    <dgm:cxn modelId="{DF3E6356-F96A-4F8F-9D38-A920EF26DB1F}" type="presOf" srcId="{05140520-0920-421D-B9AE-375E19F2A8E1}" destId="{94BCB74E-B1E6-4E3C-8C13-269A8AC0411F}" srcOrd="0" destOrd="3" presId="urn:microsoft.com/office/officeart/2005/8/layout/default"/>
    <dgm:cxn modelId="{ED913578-D3B3-4800-A523-2808F9A69F3D}" type="presOf" srcId="{36ACEE30-3D8C-491D-89D9-7B6E4C85B842}" destId="{4B1D8200-0DA9-42F6-A534-578F75402916}" srcOrd="0" destOrd="2" presId="urn:microsoft.com/office/officeart/2005/8/layout/default"/>
    <dgm:cxn modelId="{9E16718F-1752-4C1A-9270-C562E3A9D769}" srcId="{C64DB145-41A2-495B-ABB0-0246A4B403D1}" destId="{D05E9603-B108-461B-929A-BF508CCBABFE}" srcOrd="0" destOrd="0" parTransId="{81C001AF-84BF-404F-A5B3-BCA58CF43FAB}" sibTransId="{1692CDF4-29F5-4DDF-B33D-983959C10AE8}"/>
    <dgm:cxn modelId="{08967490-2EE8-476D-82E0-0F87E233CEDC}" type="presOf" srcId="{F854365A-7A19-4F32-AFDA-6583F382A83A}" destId="{3DA65D23-D080-449B-8752-5C57B0DAC466}" srcOrd="0" destOrd="1" presId="urn:microsoft.com/office/officeart/2005/8/layout/default"/>
    <dgm:cxn modelId="{FB137392-BCAC-4C0C-82A8-A2FE7268B032}" srcId="{D05E9603-B108-461B-929A-BF508CCBABFE}" destId="{2D5E7460-9761-4422-96F9-D25CFABC73F2}" srcOrd="6" destOrd="0" parTransId="{E2EABBD0-87CB-4893-AFF0-CBB7CB3E97CA}" sibTransId="{6FCE14DD-3FF2-4EC7-A6C2-3E7C9E952FB4}"/>
    <dgm:cxn modelId="{95F95096-631D-4707-9FD1-EC109148B80B}" type="presOf" srcId="{48CF5286-F1A7-494A-8B6F-84D6F87CD967}" destId="{94BCB74E-B1E6-4E3C-8C13-269A8AC0411F}" srcOrd="0" destOrd="6" presId="urn:microsoft.com/office/officeart/2005/8/layout/default"/>
    <dgm:cxn modelId="{4F37D798-11DF-494D-92C3-69A5A87E15F9}" srcId="{C64DB145-41A2-495B-ABB0-0246A4B403D1}" destId="{C117186F-1B3F-4009-AB56-BA4DF453527A}" srcOrd="1" destOrd="0" parTransId="{05F9687F-4E1B-408D-9351-403CE16E7BFA}" sibTransId="{B3983A1F-9082-4EED-880E-F445579FB978}"/>
    <dgm:cxn modelId="{3B45C79F-CD36-4F47-979C-2A5A4F54083B}" srcId="{6D1D7B87-70DE-44A2-9EDC-75BC44B53E79}" destId="{FCB6EE29-0A3E-4974-A3B0-9F20D86FF52A}" srcOrd="0" destOrd="0" parTransId="{2AF9F333-0C66-424A-A062-47C4CCF13A4C}" sibTransId="{A1FDAC57-3ED7-4BBB-8EC4-D78A1B6430A8}"/>
    <dgm:cxn modelId="{0F5953A1-6C4B-4E16-BECC-AA5E308A3E9D}" type="presOf" srcId="{8B70C894-B1EA-4A1F-8896-1D72555A92B2}" destId="{94BCB74E-B1E6-4E3C-8C13-269A8AC0411F}" srcOrd="0" destOrd="1" presId="urn:microsoft.com/office/officeart/2005/8/layout/default"/>
    <dgm:cxn modelId="{BB7401A7-202D-440D-9DBD-6F9F97EBEEF9}" type="presOf" srcId="{6D1D7B87-70DE-44A2-9EDC-75BC44B53E79}" destId="{4B1D8200-0DA9-42F6-A534-578F75402916}" srcOrd="0" destOrd="0" presId="urn:microsoft.com/office/officeart/2005/8/layout/default"/>
    <dgm:cxn modelId="{EF3D5AA9-4330-4A90-8CCB-AE66A0AED966}" srcId="{D05E9603-B108-461B-929A-BF508CCBABFE}" destId="{DD6B7FC4-D37B-4F87-BAC5-2345C33A399D}" srcOrd="4" destOrd="0" parTransId="{926F00CB-F05F-45B1-9F18-06C7078DEAAD}" sibTransId="{583FD127-2DE6-43F0-9A45-01D2E3DFC489}"/>
    <dgm:cxn modelId="{E5E042B0-1FDD-4A16-9566-CCDB695039AB}" type="presOf" srcId="{D05E9603-B108-461B-929A-BF508CCBABFE}" destId="{94BCB74E-B1E6-4E3C-8C13-269A8AC0411F}" srcOrd="0" destOrd="0" presId="urn:microsoft.com/office/officeart/2005/8/layout/default"/>
    <dgm:cxn modelId="{3E645DB9-2877-4997-839E-D1C7C25E8E87}" type="presOf" srcId="{C64DB145-41A2-495B-ABB0-0246A4B403D1}" destId="{99C8DDFD-5D28-45ED-ACD9-CC00143F5669}" srcOrd="0" destOrd="0" presId="urn:microsoft.com/office/officeart/2005/8/layout/default"/>
    <dgm:cxn modelId="{D456B5C4-7D23-4D55-80FA-FD77D26D61B5}" type="presOf" srcId="{99AAFBB1-3EA2-4BF4-A23E-B70FB044BBDC}" destId="{94BCB74E-B1E6-4E3C-8C13-269A8AC0411F}" srcOrd="0" destOrd="8" presId="urn:microsoft.com/office/officeart/2005/8/layout/default"/>
    <dgm:cxn modelId="{34C10BC5-E3B1-4653-92F0-4BD781C3C6B0}" srcId="{C117186F-1B3F-4009-AB56-BA4DF453527A}" destId="{F854365A-7A19-4F32-AFDA-6583F382A83A}" srcOrd="0" destOrd="0" parTransId="{61FB637B-23E6-46A8-8A68-8F01F43D0CD0}" sibTransId="{0FD33ED6-669D-4434-A7BA-31EEB4EB9ABD}"/>
    <dgm:cxn modelId="{ECA586C5-3F40-4493-89C8-C88184A8103C}" type="presOf" srcId="{DD6B7FC4-D37B-4F87-BAC5-2345C33A399D}" destId="{94BCB74E-B1E6-4E3C-8C13-269A8AC0411F}" srcOrd="0" destOrd="5" presId="urn:microsoft.com/office/officeart/2005/8/layout/default"/>
    <dgm:cxn modelId="{35304AC6-BB81-4E64-B957-622BF8CA13F4}" srcId="{6D1D7B87-70DE-44A2-9EDC-75BC44B53E79}" destId="{36ACEE30-3D8C-491D-89D9-7B6E4C85B842}" srcOrd="1" destOrd="0" parTransId="{1947AA02-2295-4C62-8182-53953167CEE1}" sibTransId="{AAE0013C-B03E-4830-A710-D39790C99CBA}"/>
    <dgm:cxn modelId="{528917D0-A487-4062-9884-599CCDCDDB8D}" type="presOf" srcId="{E699291E-9684-4497-8E1F-E2DE3B36E965}" destId="{94BCB74E-B1E6-4E3C-8C13-269A8AC0411F}" srcOrd="0" destOrd="4" presId="urn:microsoft.com/office/officeart/2005/8/layout/default"/>
    <dgm:cxn modelId="{F824D7D1-BE0E-41E9-A772-23713D1C2F51}" srcId="{D05E9603-B108-461B-929A-BF508CCBABFE}" destId="{7B8449E2-2774-4E2A-8B35-F9F0F0E5041A}" srcOrd="1" destOrd="0" parTransId="{CA0E8880-8E9E-42A0-A3D3-4EFD5FED0D23}" sibTransId="{D0F6D660-F13C-4316-AD47-EC2D4384EFE8}"/>
    <dgm:cxn modelId="{E746A0ED-91A5-41A9-8E31-799A289AF3EC}" type="presOf" srcId="{2D5E7460-9761-4422-96F9-D25CFABC73F2}" destId="{94BCB74E-B1E6-4E3C-8C13-269A8AC0411F}" srcOrd="0" destOrd="7" presId="urn:microsoft.com/office/officeart/2005/8/layout/default"/>
    <dgm:cxn modelId="{A0EA25D2-DE2B-4505-9F55-BE3E092ECF6B}" type="presParOf" srcId="{99C8DDFD-5D28-45ED-ACD9-CC00143F5669}" destId="{94BCB74E-B1E6-4E3C-8C13-269A8AC0411F}" srcOrd="0" destOrd="0" presId="urn:microsoft.com/office/officeart/2005/8/layout/default"/>
    <dgm:cxn modelId="{57B299F1-2789-41FA-8FD4-9C160D6BE394}" type="presParOf" srcId="{99C8DDFD-5D28-45ED-ACD9-CC00143F5669}" destId="{935432CF-292E-4110-BBA2-3FE1623063BD}" srcOrd="1" destOrd="0" presId="urn:microsoft.com/office/officeart/2005/8/layout/default"/>
    <dgm:cxn modelId="{AC574392-FA97-408F-B5AE-58D1D0AC6EBB}" type="presParOf" srcId="{99C8DDFD-5D28-45ED-ACD9-CC00143F5669}" destId="{3DA65D23-D080-449B-8752-5C57B0DAC466}" srcOrd="2" destOrd="0" presId="urn:microsoft.com/office/officeart/2005/8/layout/default"/>
    <dgm:cxn modelId="{8155491A-9ED0-4A2E-BB2C-14A66CEFF945}" type="presParOf" srcId="{99C8DDFD-5D28-45ED-ACD9-CC00143F5669}" destId="{A3F142BC-93E8-4D3F-A7C1-86E513E6A18B}" srcOrd="3" destOrd="0" presId="urn:microsoft.com/office/officeart/2005/8/layout/default"/>
    <dgm:cxn modelId="{D3C142F6-CDE5-49CE-B197-05F3099C5747}" type="presParOf" srcId="{99C8DDFD-5D28-45ED-ACD9-CC00143F5669}" destId="{4B1D8200-0DA9-42F6-A534-578F7540291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140597-B54A-46B6-A383-B7F977B7DC4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7D4B66D-055B-408A-95A6-2D76EAD06522}">
      <dgm:prSet phldrT="[Text]"/>
      <dgm:spPr/>
      <dgm:t>
        <a:bodyPr/>
        <a:lstStyle/>
        <a:p>
          <a:r>
            <a:rPr lang="en-US" dirty="0"/>
            <a:t>AMP Priorities for RFA</a:t>
          </a:r>
        </a:p>
        <a:p>
          <a:r>
            <a:rPr lang="en-US" dirty="0"/>
            <a:t>Measures of Impact</a:t>
          </a:r>
        </a:p>
        <a:p>
          <a:r>
            <a:rPr lang="en-US" dirty="0"/>
            <a:t>Exec. Committee</a:t>
          </a:r>
        </a:p>
      </dgm:t>
    </dgm:pt>
    <dgm:pt modelId="{C42EEB6F-E239-4172-A2D1-E8C95759BDC1}" type="parTrans" cxnId="{8BF3410B-8F6F-4BDE-A930-84EF2D3C875A}">
      <dgm:prSet/>
      <dgm:spPr/>
      <dgm:t>
        <a:bodyPr/>
        <a:lstStyle/>
        <a:p>
          <a:endParaRPr lang="en-US"/>
        </a:p>
      </dgm:t>
    </dgm:pt>
    <dgm:pt modelId="{25F14E1E-EB8C-4F19-8140-5491A9E8A36D}" type="sibTrans" cxnId="{8BF3410B-8F6F-4BDE-A930-84EF2D3C875A}">
      <dgm:prSet/>
      <dgm:spPr/>
      <dgm:t>
        <a:bodyPr/>
        <a:lstStyle/>
        <a:p>
          <a:endParaRPr lang="en-US"/>
        </a:p>
      </dgm:t>
    </dgm:pt>
    <dgm:pt modelId="{FF618BB9-6D6D-424D-B7D9-45A011EECC7A}">
      <dgm:prSet phldrT="[Text]"/>
      <dgm:spPr/>
      <dgm:t>
        <a:bodyPr/>
        <a:lstStyle/>
        <a:p>
          <a:r>
            <a:rPr lang="en-US" dirty="0"/>
            <a:t>Phase I: Identify research gaps and unanswered questions (e.g., SPM review, evidence inventories or reviews, VA program office strategic plans)</a:t>
          </a:r>
        </a:p>
      </dgm:t>
    </dgm:pt>
    <dgm:pt modelId="{9019D3F0-3756-466E-A0E9-EDE6F334831C}" type="parTrans" cxnId="{D9C88FAA-1B35-47D8-BA2A-5550AFC2A0E5}">
      <dgm:prSet/>
      <dgm:spPr/>
      <dgm:t>
        <a:bodyPr/>
        <a:lstStyle/>
        <a:p>
          <a:endParaRPr lang="en-US"/>
        </a:p>
      </dgm:t>
    </dgm:pt>
    <dgm:pt modelId="{7E13AC35-3F65-4ACF-BD6E-0E8BB3F15FC2}" type="sibTrans" cxnId="{D9C88FAA-1B35-47D8-BA2A-5550AFC2A0E5}">
      <dgm:prSet/>
      <dgm:spPr/>
      <dgm:t>
        <a:bodyPr/>
        <a:lstStyle/>
        <a:p>
          <a:endParaRPr lang="en-US"/>
        </a:p>
      </dgm:t>
    </dgm:pt>
    <dgm:pt modelId="{5CA76A74-DB83-4FD9-A21E-8E53AB6C93BC}">
      <dgm:prSet phldrT="[Text]"/>
      <dgm:spPr/>
      <dgm:t>
        <a:bodyPr/>
        <a:lstStyle/>
        <a:p>
          <a:r>
            <a:rPr lang="en-US" dirty="0"/>
            <a:t>Phase II: Refine Priorities using concurrent processes: national surveys/live voting &amp; focus groups with Consumer, Provider, Leader, Investigator groups</a:t>
          </a:r>
        </a:p>
      </dgm:t>
    </dgm:pt>
    <dgm:pt modelId="{5D2DC5F8-6DA9-4716-96DC-069770937161}" type="parTrans" cxnId="{F9C9DE73-CF69-452E-B640-A9D330D8557E}">
      <dgm:prSet/>
      <dgm:spPr/>
      <dgm:t>
        <a:bodyPr/>
        <a:lstStyle/>
        <a:p>
          <a:endParaRPr lang="en-US"/>
        </a:p>
      </dgm:t>
    </dgm:pt>
    <dgm:pt modelId="{9474CCF4-5508-4290-B7FF-479B591AEC2F}" type="sibTrans" cxnId="{F9C9DE73-CF69-452E-B640-A9D330D8557E}">
      <dgm:prSet/>
      <dgm:spPr/>
      <dgm:t>
        <a:bodyPr/>
        <a:lstStyle/>
        <a:p>
          <a:endParaRPr lang="en-US"/>
        </a:p>
      </dgm:t>
    </dgm:pt>
    <dgm:pt modelId="{404B8007-5BE0-489E-A313-B56AC779D017}">
      <dgm:prSet phldrT="[Text]"/>
      <dgm:spPr/>
      <dgm:t>
        <a:bodyPr/>
        <a:lstStyle/>
        <a:p>
          <a:r>
            <a:rPr lang="en-US" dirty="0"/>
            <a:t>Phase III: Delphi consensus panel with interested party representatives rank priorities on urgency, impact, feasibility, identify impact metrics</a:t>
          </a:r>
        </a:p>
      </dgm:t>
    </dgm:pt>
    <dgm:pt modelId="{E6CC81CE-5E44-41C8-92E7-6F8A3FFFB84E}" type="parTrans" cxnId="{E90DB2AE-2684-4975-A233-60CC4A581074}">
      <dgm:prSet/>
      <dgm:spPr/>
      <dgm:t>
        <a:bodyPr/>
        <a:lstStyle/>
        <a:p>
          <a:endParaRPr lang="en-US"/>
        </a:p>
      </dgm:t>
    </dgm:pt>
    <dgm:pt modelId="{307B3A02-4848-4BC0-B645-ED2904CB035A}" type="sibTrans" cxnId="{E90DB2AE-2684-4975-A233-60CC4A581074}">
      <dgm:prSet/>
      <dgm:spPr/>
      <dgm:t>
        <a:bodyPr/>
        <a:lstStyle/>
        <a:p>
          <a:endParaRPr lang="en-US"/>
        </a:p>
      </dgm:t>
    </dgm:pt>
    <dgm:pt modelId="{A6EE57D1-13C1-4D5B-A487-3984F4B6AFBF}" type="pres">
      <dgm:prSet presAssocID="{73140597-B54A-46B6-A383-B7F977B7DC44}" presName="cycle" presStyleCnt="0">
        <dgm:presLayoutVars>
          <dgm:chMax val="1"/>
          <dgm:dir/>
          <dgm:animLvl val="ctr"/>
          <dgm:resizeHandles val="exact"/>
        </dgm:presLayoutVars>
      </dgm:prSet>
      <dgm:spPr/>
    </dgm:pt>
    <dgm:pt modelId="{F9FF57C2-E278-4ABE-8A74-F4B94C237AA8}" type="pres">
      <dgm:prSet presAssocID="{77D4B66D-055B-408A-95A6-2D76EAD06522}" presName="centerShape" presStyleLbl="node0" presStyleIdx="0" presStyleCnt="1"/>
      <dgm:spPr/>
    </dgm:pt>
    <dgm:pt modelId="{5325B7C5-BDD3-4EAA-BE52-1C87C51992C6}" type="pres">
      <dgm:prSet presAssocID="{9019D3F0-3756-466E-A0E9-EDE6F334831C}" presName="parTrans" presStyleLbl="bgSibTrans2D1" presStyleIdx="0" presStyleCnt="3"/>
      <dgm:spPr/>
    </dgm:pt>
    <dgm:pt modelId="{A8F09999-18BD-4D38-A6AD-C7264147FF72}" type="pres">
      <dgm:prSet presAssocID="{FF618BB9-6D6D-424D-B7D9-45A011EECC7A}" presName="node" presStyleLbl="node1" presStyleIdx="0" presStyleCnt="3">
        <dgm:presLayoutVars>
          <dgm:bulletEnabled val="1"/>
        </dgm:presLayoutVars>
      </dgm:prSet>
      <dgm:spPr/>
    </dgm:pt>
    <dgm:pt modelId="{C82ACCF6-5EBF-45F9-A2B0-B384FC46BAE3}" type="pres">
      <dgm:prSet presAssocID="{5D2DC5F8-6DA9-4716-96DC-069770937161}" presName="parTrans" presStyleLbl="bgSibTrans2D1" presStyleIdx="1" presStyleCnt="3"/>
      <dgm:spPr/>
    </dgm:pt>
    <dgm:pt modelId="{AB151650-3EA9-41FC-8EC1-BAEEDB6465E0}" type="pres">
      <dgm:prSet presAssocID="{5CA76A74-DB83-4FD9-A21E-8E53AB6C93BC}" presName="node" presStyleLbl="node1" presStyleIdx="1" presStyleCnt="3">
        <dgm:presLayoutVars>
          <dgm:bulletEnabled val="1"/>
        </dgm:presLayoutVars>
      </dgm:prSet>
      <dgm:spPr/>
    </dgm:pt>
    <dgm:pt modelId="{F051E436-78C7-484F-AF0E-B67CA4E8CB87}" type="pres">
      <dgm:prSet presAssocID="{E6CC81CE-5E44-41C8-92E7-6F8A3FFFB84E}" presName="parTrans" presStyleLbl="bgSibTrans2D1" presStyleIdx="2" presStyleCnt="3"/>
      <dgm:spPr/>
    </dgm:pt>
    <dgm:pt modelId="{79E43712-7D13-4C11-B74A-79857435A127}" type="pres">
      <dgm:prSet presAssocID="{404B8007-5BE0-489E-A313-B56AC779D017}" presName="node" presStyleLbl="node1" presStyleIdx="2" presStyleCnt="3" custRadScaleRad="93128" custRadScaleInc="-2998">
        <dgm:presLayoutVars>
          <dgm:bulletEnabled val="1"/>
        </dgm:presLayoutVars>
      </dgm:prSet>
      <dgm:spPr/>
    </dgm:pt>
  </dgm:ptLst>
  <dgm:cxnLst>
    <dgm:cxn modelId="{8BF3410B-8F6F-4BDE-A930-84EF2D3C875A}" srcId="{73140597-B54A-46B6-A383-B7F977B7DC44}" destId="{77D4B66D-055B-408A-95A6-2D76EAD06522}" srcOrd="0" destOrd="0" parTransId="{C42EEB6F-E239-4172-A2D1-E8C95759BDC1}" sibTransId="{25F14E1E-EB8C-4F19-8140-5491A9E8A36D}"/>
    <dgm:cxn modelId="{76BDC80F-65AD-4B31-9A25-32EE2AECA34C}" type="presOf" srcId="{E6CC81CE-5E44-41C8-92E7-6F8A3FFFB84E}" destId="{F051E436-78C7-484F-AF0E-B67CA4E8CB87}" srcOrd="0" destOrd="0" presId="urn:microsoft.com/office/officeart/2005/8/layout/radial4"/>
    <dgm:cxn modelId="{57E04E21-06D2-4427-81B4-0F8C869D652F}" type="presOf" srcId="{404B8007-5BE0-489E-A313-B56AC779D017}" destId="{79E43712-7D13-4C11-B74A-79857435A127}" srcOrd="0" destOrd="0" presId="urn:microsoft.com/office/officeart/2005/8/layout/radial4"/>
    <dgm:cxn modelId="{2AE3E429-C703-4EE3-8068-AEA3DCB265A6}" type="presOf" srcId="{5D2DC5F8-6DA9-4716-96DC-069770937161}" destId="{C82ACCF6-5EBF-45F9-A2B0-B384FC46BAE3}" srcOrd="0" destOrd="0" presId="urn:microsoft.com/office/officeart/2005/8/layout/radial4"/>
    <dgm:cxn modelId="{5E85725F-CEC2-4E00-B1D7-F9BD96BB0D46}" type="presOf" srcId="{FF618BB9-6D6D-424D-B7D9-45A011EECC7A}" destId="{A8F09999-18BD-4D38-A6AD-C7264147FF72}" srcOrd="0" destOrd="0" presId="urn:microsoft.com/office/officeart/2005/8/layout/radial4"/>
    <dgm:cxn modelId="{A97C6A41-FFA7-4942-9D4A-7F1D2568DDC3}" type="presOf" srcId="{5CA76A74-DB83-4FD9-A21E-8E53AB6C93BC}" destId="{AB151650-3EA9-41FC-8EC1-BAEEDB6465E0}" srcOrd="0" destOrd="0" presId="urn:microsoft.com/office/officeart/2005/8/layout/radial4"/>
    <dgm:cxn modelId="{F9C9DE73-CF69-452E-B640-A9D330D8557E}" srcId="{77D4B66D-055B-408A-95A6-2D76EAD06522}" destId="{5CA76A74-DB83-4FD9-A21E-8E53AB6C93BC}" srcOrd="1" destOrd="0" parTransId="{5D2DC5F8-6DA9-4716-96DC-069770937161}" sibTransId="{9474CCF4-5508-4290-B7FF-479B591AEC2F}"/>
    <dgm:cxn modelId="{1668B59A-B169-4B80-9E94-DEA3469572B9}" type="presOf" srcId="{73140597-B54A-46B6-A383-B7F977B7DC44}" destId="{A6EE57D1-13C1-4D5B-A487-3984F4B6AFBF}" srcOrd="0" destOrd="0" presId="urn:microsoft.com/office/officeart/2005/8/layout/radial4"/>
    <dgm:cxn modelId="{A2B33CA1-68E8-440E-B188-710F4D679F23}" type="presOf" srcId="{77D4B66D-055B-408A-95A6-2D76EAD06522}" destId="{F9FF57C2-E278-4ABE-8A74-F4B94C237AA8}" srcOrd="0" destOrd="0" presId="urn:microsoft.com/office/officeart/2005/8/layout/radial4"/>
    <dgm:cxn modelId="{D9C88FAA-1B35-47D8-BA2A-5550AFC2A0E5}" srcId="{77D4B66D-055B-408A-95A6-2D76EAD06522}" destId="{FF618BB9-6D6D-424D-B7D9-45A011EECC7A}" srcOrd="0" destOrd="0" parTransId="{9019D3F0-3756-466E-A0E9-EDE6F334831C}" sibTransId="{7E13AC35-3F65-4ACF-BD6E-0E8BB3F15FC2}"/>
    <dgm:cxn modelId="{D33A21AD-C8CF-441E-B6D8-CD5BAADF6590}" type="presOf" srcId="{9019D3F0-3756-466E-A0E9-EDE6F334831C}" destId="{5325B7C5-BDD3-4EAA-BE52-1C87C51992C6}" srcOrd="0" destOrd="0" presId="urn:microsoft.com/office/officeart/2005/8/layout/radial4"/>
    <dgm:cxn modelId="{E90DB2AE-2684-4975-A233-60CC4A581074}" srcId="{77D4B66D-055B-408A-95A6-2D76EAD06522}" destId="{404B8007-5BE0-489E-A313-B56AC779D017}" srcOrd="2" destOrd="0" parTransId="{E6CC81CE-5E44-41C8-92E7-6F8A3FFFB84E}" sibTransId="{307B3A02-4848-4BC0-B645-ED2904CB035A}"/>
    <dgm:cxn modelId="{566F2C06-8706-449F-8A5A-C020D036C7A8}" type="presParOf" srcId="{A6EE57D1-13C1-4D5B-A487-3984F4B6AFBF}" destId="{F9FF57C2-E278-4ABE-8A74-F4B94C237AA8}" srcOrd="0" destOrd="0" presId="urn:microsoft.com/office/officeart/2005/8/layout/radial4"/>
    <dgm:cxn modelId="{0A9B6651-92BF-47A0-BC15-5ADC460FD62C}" type="presParOf" srcId="{A6EE57D1-13C1-4D5B-A487-3984F4B6AFBF}" destId="{5325B7C5-BDD3-4EAA-BE52-1C87C51992C6}" srcOrd="1" destOrd="0" presId="urn:microsoft.com/office/officeart/2005/8/layout/radial4"/>
    <dgm:cxn modelId="{4DC5FC8E-A466-4782-A81D-9B229A7E5CD9}" type="presParOf" srcId="{A6EE57D1-13C1-4D5B-A487-3984F4B6AFBF}" destId="{A8F09999-18BD-4D38-A6AD-C7264147FF72}" srcOrd="2" destOrd="0" presId="urn:microsoft.com/office/officeart/2005/8/layout/radial4"/>
    <dgm:cxn modelId="{276CA80A-F9FC-4612-B334-DE6E2AE2BA28}" type="presParOf" srcId="{A6EE57D1-13C1-4D5B-A487-3984F4B6AFBF}" destId="{C82ACCF6-5EBF-45F9-A2B0-B384FC46BAE3}" srcOrd="3" destOrd="0" presId="urn:microsoft.com/office/officeart/2005/8/layout/radial4"/>
    <dgm:cxn modelId="{021E7297-EACD-4977-8130-BB3F8E093B8B}" type="presParOf" srcId="{A6EE57D1-13C1-4D5B-A487-3984F4B6AFBF}" destId="{AB151650-3EA9-41FC-8EC1-BAEEDB6465E0}" srcOrd="4" destOrd="0" presId="urn:microsoft.com/office/officeart/2005/8/layout/radial4"/>
    <dgm:cxn modelId="{C1114FB2-688F-482F-87C8-14BD10D684AE}" type="presParOf" srcId="{A6EE57D1-13C1-4D5B-A487-3984F4B6AFBF}" destId="{F051E436-78C7-484F-AF0E-B67CA4E8CB87}" srcOrd="5" destOrd="0" presId="urn:microsoft.com/office/officeart/2005/8/layout/radial4"/>
    <dgm:cxn modelId="{1A15504A-AD45-47A0-8149-B5C50B953051}" type="presParOf" srcId="{A6EE57D1-13C1-4D5B-A487-3984F4B6AFBF}" destId="{79E43712-7D13-4C11-B74A-79857435A127}"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CB74E-B1E6-4E3C-8C13-269A8AC0411F}">
      <dsp:nvSpPr>
        <dsp:cNvPr id="0" name=""/>
        <dsp:cNvSpPr/>
      </dsp:nvSpPr>
      <dsp:spPr>
        <a:xfrm>
          <a:off x="0" y="301656"/>
          <a:ext cx="3726155" cy="2832690"/>
        </a:xfrm>
        <a:prstGeom prst="rect">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Completed</a:t>
          </a:r>
        </a:p>
        <a:p>
          <a:pPr marL="171450" lvl="1" indent="-171450" algn="l" defTabSz="800100">
            <a:lnSpc>
              <a:spcPct val="90000"/>
            </a:lnSpc>
            <a:spcBef>
              <a:spcPct val="0"/>
            </a:spcBef>
            <a:spcAft>
              <a:spcPct val="15000"/>
            </a:spcAft>
            <a:buChar char="•"/>
          </a:pPr>
          <a:r>
            <a:rPr lang="en-US" sz="1800" kern="1200" dirty="0">
              <a:solidFill>
                <a:schemeClr val="tx1"/>
              </a:solidFill>
            </a:rPr>
            <a:t>Role Charter</a:t>
          </a:r>
        </a:p>
        <a:p>
          <a:pPr marL="171450" lvl="1" indent="-171450" algn="l" defTabSz="800100">
            <a:lnSpc>
              <a:spcPct val="90000"/>
            </a:lnSpc>
            <a:spcBef>
              <a:spcPct val="0"/>
            </a:spcBef>
            <a:spcAft>
              <a:spcPct val="15000"/>
            </a:spcAft>
            <a:buChar char="•"/>
          </a:pPr>
          <a:r>
            <a:rPr lang="en-US" sz="1800" kern="1200" dirty="0">
              <a:solidFill>
                <a:schemeClr val="tx1"/>
              </a:solidFill>
            </a:rPr>
            <a:t>Unit Charter</a:t>
          </a:r>
        </a:p>
        <a:p>
          <a:pPr marL="171450" lvl="1" indent="-171450" algn="l" defTabSz="800100">
            <a:lnSpc>
              <a:spcPct val="90000"/>
            </a:lnSpc>
            <a:spcBef>
              <a:spcPct val="0"/>
            </a:spcBef>
            <a:spcAft>
              <a:spcPct val="15000"/>
            </a:spcAft>
            <a:buChar char="•"/>
          </a:pPr>
          <a:r>
            <a:rPr lang="en-US" sz="1800" kern="1200" dirty="0">
              <a:solidFill>
                <a:schemeClr val="tx1"/>
              </a:solidFill>
            </a:rPr>
            <a:t>Executive Committee Charter*</a:t>
          </a:r>
        </a:p>
        <a:p>
          <a:pPr marL="171450" lvl="1" indent="-171450" algn="l" defTabSz="800100">
            <a:lnSpc>
              <a:spcPct val="90000"/>
            </a:lnSpc>
            <a:spcBef>
              <a:spcPct val="0"/>
            </a:spcBef>
            <a:spcAft>
              <a:spcPct val="15000"/>
            </a:spcAft>
            <a:buChar char="•"/>
          </a:pPr>
          <a:r>
            <a:rPr lang="en-US" sz="1800" kern="1200" dirty="0">
              <a:solidFill>
                <a:schemeClr val="tx1"/>
              </a:solidFill>
            </a:rPr>
            <a:t>Purview Statement*</a:t>
          </a:r>
        </a:p>
        <a:p>
          <a:pPr marL="171450" lvl="1" indent="-171450" algn="l" defTabSz="800100">
            <a:lnSpc>
              <a:spcPct val="90000"/>
            </a:lnSpc>
            <a:spcBef>
              <a:spcPct val="0"/>
            </a:spcBef>
            <a:spcAft>
              <a:spcPct val="15000"/>
            </a:spcAft>
            <a:buChar char="•"/>
          </a:pPr>
          <a:r>
            <a:rPr lang="en-US" sz="1800" kern="1200" dirty="0">
              <a:solidFill>
                <a:schemeClr val="tx1"/>
              </a:solidFill>
            </a:rPr>
            <a:t>Portfolio Analysis Report*</a:t>
          </a:r>
          <a:endParaRPr lang="en-US" sz="1800" kern="1200" dirty="0"/>
        </a:p>
        <a:p>
          <a:pPr marL="171450" lvl="1" indent="-171450" algn="l" defTabSz="800100">
            <a:lnSpc>
              <a:spcPct val="90000"/>
            </a:lnSpc>
            <a:spcBef>
              <a:spcPct val="0"/>
            </a:spcBef>
            <a:spcAft>
              <a:spcPct val="15000"/>
            </a:spcAft>
            <a:buChar char="•"/>
          </a:pPr>
          <a:r>
            <a:rPr lang="en-US" sz="1800" kern="1200" dirty="0">
              <a:solidFill>
                <a:schemeClr val="tx1"/>
              </a:solidFill>
            </a:rPr>
            <a:t>Portfolio Analysis PPT*</a:t>
          </a:r>
          <a:endParaRPr lang="en-US" sz="1800" kern="1200" dirty="0"/>
        </a:p>
        <a:p>
          <a:pPr marL="171450" lvl="1" indent="-171450" algn="l" defTabSz="800100">
            <a:lnSpc>
              <a:spcPct val="90000"/>
            </a:lnSpc>
            <a:spcBef>
              <a:spcPct val="0"/>
            </a:spcBef>
            <a:spcAft>
              <a:spcPct val="15000"/>
            </a:spcAft>
            <a:buChar char="•"/>
          </a:pPr>
          <a:r>
            <a:rPr lang="en-US" sz="1800" kern="1200" dirty="0">
              <a:solidFill>
                <a:schemeClr val="tx1"/>
              </a:solidFill>
            </a:rPr>
            <a:t>Position Description*</a:t>
          </a:r>
          <a:endParaRPr lang="en-US" sz="1800" kern="1200" dirty="0"/>
        </a:p>
        <a:p>
          <a:pPr marL="171450" lvl="1" indent="-171450" algn="l" defTabSz="800100">
            <a:lnSpc>
              <a:spcPct val="90000"/>
            </a:lnSpc>
            <a:spcBef>
              <a:spcPct val="0"/>
            </a:spcBef>
            <a:spcAft>
              <a:spcPct val="15000"/>
            </a:spcAft>
            <a:buChar char="•"/>
          </a:pPr>
          <a:r>
            <a:rPr lang="en-US" sz="1800" kern="1200" dirty="0">
              <a:solidFill>
                <a:schemeClr val="tx1"/>
              </a:solidFill>
            </a:rPr>
            <a:t>Portfolio Performance Metrics</a:t>
          </a:r>
          <a:endParaRPr lang="en-US" sz="1800" kern="1200" dirty="0"/>
        </a:p>
      </dsp:txBody>
      <dsp:txXfrm>
        <a:off x="0" y="301656"/>
        <a:ext cx="3726155" cy="2832690"/>
      </dsp:txXfrm>
    </dsp:sp>
    <dsp:sp modelId="{3DA65D23-D080-449B-8752-5C57B0DAC466}">
      <dsp:nvSpPr>
        <dsp:cNvPr id="0" name=""/>
        <dsp:cNvSpPr/>
      </dsp:nvSpPr>
      <dsp:spPr>
        <a:xfrm>
          <a:off x="4098770" y="600154"/>
          <a:ext cx="3726155" cy="2235693"/>
        </a:xfrm>
        <a:prstGeom prst="rect">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In Progress</a:t>
          </a:r>
        </a:p>
        <a:p>
          <a:pPr marL="171450" lvl="1" indent="-171450" algn="l" defTabSz="800100">
            <a:lnSpc>
              <a:spcPct val="90000"/>
            </a:lnSpc>
            <a:spcBef>
              <a:spcPct val="0"/>
            </a:spcBef>
            <a:spcAft>
              <a:spcPct val="15000"/>
            </a:spcAft>
            <a:buChar char="•"/>
          </a:pPr>
          <a:r>
            <a:rPr lang="en-US" sz="1800" kern="1200" dirty="0">
              <a:solidFill>
                <a:schemeClr val="tx1"/>
              </a:solidFill>
            </a:rPr>
            <a:t>Critical Research Priorities</a:t>
          </a:r>
        </a:p>
      </dsp:txBody>
      <dsp:txXfrm>
        <a:off x="4098770" y="600154"/>
        <a:ext cx="3726155" cy="2235693"/>
      </dsp:txXfrm>
    </dsp:sp>
    <dsp:sp modelId="{4B1D8200-0DA9-42F6-A534-578F75402916}">
      <dsp:nvSpPr>
        <dsp:cNvPr id="0" name=""/>
        <dsp:cNvSpPr/>
      </dsp:nvSpPr>
      <dsp:spPr>
        <a:xfrm>
          <a:off x="8197541" y="600154"/>
          <a:ext cx="3726155" cy="2235693"/>
        </a:xfrm>
        <a:prstGeom prst="rect">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Future Items</a:t>
          </a:r>
        </a:p>
        <a:p>
          <a:pPr marL="171450" lvl="1" indent="-171450" algn="l" defTabSz="800100">
            <a:lnSpc>
              <a:spcPct val="90000"/>
            </a:lnSpc>
            <a:spcBef>
              <a:spcPct val="0"/>
            </a:spcBef>
            <a:spcAft>
              <a:spcPct val="15000"/>
            </a:spcAft>
            <a:buChar char="•"/>
          </a:pPr>
          <a:r>
            <a:rPr lang="en-US" sz="1800" kern="1200" dirty="0">
              <a:solidFill>
                <a:schemeClr val="tx1"/>
              </a:solidFill>
            </a:rPr>
            <a:t>Program Announcements</a:t>
          </a:r>
        </a:p>
        <a:p>
          <a:pPr marL="171450" lvl="1" indent="-171450" algn="l" defTabSz="800100">
            <a:lnSpc>
              <a:spcPct val="90000"/>
            </a:lnSpc>
            <a:spcBef>
              <a:spcPct val="0"/>
            </a:spcBef>
            <a:spcAft>
              <a:spcPct val="15000"/>
            </a:spcAft>
            <a:buChar char="•"/>
          </a:pPr>
          <a:r>
            <a:rPr lang="en-US" sz="1800" kern="1200" dirty="0">
              <a:solidFill>
                <a:schemeClr val="tx1"/>
              </a:solidFill>
            </a:rPr>
            <a:t>Funding Model SOP</a:t>
          </a:r>
        </a:p>
      </dsp:txBody>
      <dsp:txXfrm>
        <a:off x="8197541" y="600154"/>
        <a:ext cx="3726155" cy="2235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F57C2-E278-4ABE-8A74-F4B94C237AA8}">
      <dsp:nvSpPr>
        <dsp:cNvPr id="0" name=""/>
        <dsp:cNvSpPr/>
      </dsp:nvSpPr>
      <dsp:spPr>
        <a:xfrm>
          <a:off x="2966720" y="2834780"/>
          <a:ext cx="2194560" cy="21945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AMP Priorities for RFA</a:t>
          </a:r>
        </a:p>
        <a:p>
          <a:pPr marL="0" lvl="0" indent="0" algn="ctr" defTabSz="755650">
            <a:lnSpc>
              <a:spcPct val="90000"/>
            </a:lnSpc>
            <a:spcBef>
              <a:spcPct val="0"/>
            </a:spcBef>
            <a:spcAft>
              <a:spcPct val="35000"/>
            </a:spcAft>
            <a:buNone/>
          </a:pPr>
          <a:r>
            <a:rPr lang="en-US" sz="1700" kern="1200" dirty="0"/>
            <a:t>Measures of Impact</a:t>
          </a:r>
        </a:p>
        <a:p>
          <a:pPr marL="0" lvl="0" indent="0" algn="ctr" defTabSz="755650">
            <a:lnSpc>
              <a:spcPct val="90000"/>
            </a:lnSpc>
            <a:spcBef>
              <a:spcPct val="0"/>
            </a:spcBef>
            <a:spcAft>
              <a:spcPct val="35000"/>
            </a:spcAft>
            <a:buNone/>
          </a:pPr>
          <a:r>
            <a:rPr lang="en-US" sz="1700" kern="1200" dirty="0"/>
            <a:t>Exec. Committee</a:t>
          </a:r>
        </a:p>
      </dsp:txBody>
      <dsp:txXfrm>
        <a:off x="3288106" y="3156166"/>
        <a:ext cx="1551788" cy="1551788"/>
      </dsp:txXfrm>
    </dsp:sp>
    <dsp:sp modelId="{5325B7C5-BDD3-4EAA-BE52-1C87C51992C6}">
      <dsp:nvSpPr>
        <dsp:cNvPr id="0" name=""/>
        <dsp:cNvSpPr/>
      </dsp:nvSpPr>
      <dsp:spPr>
        <a:xfrm rot="12900000">
          <a:off x="1356306" y="2384955"/>
          <a:ext cx="1889632" cy="6254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F09999-18BD-4D38-A6AD-C7264147FF72}">
      <dsp:nvSpPr>
        <dsp:cNvPr id="0" name=""/>
        <dsp:cNvSpPr/>
      </dsp:nvSpPr>
      <dsp:spPr>
        <a:xfrm>
          <a:off x="484759" y="1321823"/>
          <a:ext cx="2084832" cy="16678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Phase I: Identify research gaps and unanswered questions (e.g., SPM review, evidence inventories or reviews, VA program office strategic plans)</a:t>
          </a:r>
        </a:p>
      </dsp:txBody>
      <dsp:txXfrm>
        <a:off x="533609" y="1370673"/>
        <a:ext cx="1987132" cy="1570165"/>
      </dsp:txXfrm>
    </dsp:sp>
    <dsp:sp modelId="{C82ACCF6-5EBF-45F9-A2B0-B384FC46BAE3}">
      <dsp:nvSpPr>
        <dsp:cNvPr id="0" name=""/>
        <dsp:cNvSpPr/>
      </dsp:nvSpPr>
      <dsp:spPr>
        <a:xfrm rot="16200000">
          <a:off x="3119183" y="1467260"/>
          <a:ext cx="1889632" cy="6254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151650-3EA9-41FC-8EC1-BAEEDB6465E0}">
      <dsp:nvSpPr>
        <dsp:cNvPr id="0" name=""/>
        <dsp:cNvSpPr/>
      </dsp:nvSpPr>
      <dsp:spPr>
        <a:xfrm>
          <a:off x="3021583" y="1235"/>
          <a:ext cx="2084832" cy="16678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Phase II: Refine Priorities using concurrent processes: national surveys/live voting &amp; focus groups with Consumer, Provider, Leader, Investigator groups</a:t>
          </a:r>
        </a:p>
      </dsp:txBody>
      <dsp:txXfrm>
        <a:off x="3070433" y="50085"/>
        <a:ext cx="1987132" cy="1570165"/>
      </dsp:txXfrm>
    </dsp:sp>
    <dsp:sp modelId="{F051E436-78C7-484F-AF0E-B67CA4E8CB87}">
      <dsp:nvSpPr>
        <dsp:cNvPr id="0" name=""/>
        <dsp:cNvSpPr/>
      </dsp:nvSpPr>
      <dsp:spPr>
        <a:xfrm rot="19392072">
          <a:off x="4853108" y="2397473"/>
          <a:ext cx="1688519" cy="6254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E43712-7D13-4C11-B74A-79857435A127}">
      <dsp:nvSpPr>
        <dsp:cNvPr id="0" name=""/>
        <dsp:cNvSpPr/>
      </dsp:nvSpPr>
      <dsp:spPr>
        <a:xfrm>
          <a:off x="5330987" y="1370547"/>
          <a:ext cx="2084832" cy="16678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Phase III: Delphi consensus panel with interested party representatives rank priorities on urgency, impact, feasibility, identify impact metrics</a:t>
          </a:r>
        </a:p>
      </dsp:txBody>
      <dsp:txXfrm>
        <a:off x="5379837" y="1419397"/>
        <a:ext cx="1987132" cy="15701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50734ABB-FDD8-470C-94A0-E35EFCF8BF46}" type="datetimeFigureOut">
              <a:rPr lang="en-US" smtClean="0"/>
              <a:pPr/>
              <a:t>2/26/2024</a:t>
            </a:fld>
            <a:endParaRPr lang="en-US"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6E0020C-34B3-4644-B138-3A9503ECB28E}" type="slidenum">
              <a:rPr lang="en-US" smtClean="0"/>
              <a:pPr/>
              <a:t>‹#›</a:t>
            </a:fld>
            <a:endParaRPr lang="en-US" dirty="0"/>
          </a:p>
        </p:txBody>
      </p:sp>
    </p:spTree>
    <p:extLst>
      <p:ext uri="{BB962C8B-B14F-4D97-AF65-F5344CB8AC3E}">
        <p14:creationId xmlns:p14="http://schemas.microsoft.com/office/powerpoint/2010/main" val="308388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0DB82-DFC6-414B-85AD-EA7020C8DE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28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with that context in mind, we see some </a:t>
            </a:r>
            <a:r>
              <a:rPr lang="en-US" b="0"/>
              <a:t>issues in this application review process that we anticipate will compound as we transition to portfolios.</a:t>
            </a:r>
            <a:r>
              <a:rPr lang="en-US"/>
              <a:t> </a:t>
            </a:r>
            <a:endParaRPr lang="en-US" b="0"/>
          </a:p>
          <a:p>
            <a:endParaRPr lang="en-US" b="0"/>
          </a:p>
          <a:p>
            <a:pPr>
              <a:defRPr/>
            </a:pPr>
            <a:r>
              <a:rPr lang="en-US" b="0"/>
              <a:t>One of these issues is the large volume of service RFAs. We foresee that </a:t>
            </a:r>
            <a:r>
              <a:rPr lang="en-US" sz="1200" b="0">
                <a:solidFill>
                  <a:srgbClr val="000000"/>
                </a:solidFill>
              </a:rPr>
              <a:t>additional portfolios with their own RFAs could increase the volume further.</a:t>
            </a:r>
            <a:r>
              <a:rPr lang="en-US">
                <a:solidFill>
                  <a:srgbClr val="000000"/>
                </a:solidFill>
              </a:rPr>
              <a:t> </a:t>
            </a:r>
          </a:p>
          <a:p>
            <a:pPr>
              <a:defRPr/>
            </a:pPr>
            <a:endParaRPr lang="en-US">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Another issue is the wide variation in application requirements. We anticipate that i</a:t>
            </a:r>
            <a:r>
              <a:rPr lang="en-US" sz="1200" b="0">
                <a:solidFill>
                  <a:schemeClr val="tx1"/>
                </a:solidFill>
              </a:rPr>
              <a:t>nvestigators will have difficulty navigating different processes if portfolios operate differently and this will reduce collaboration.</a:t>
            </a:r>
            <a:r>
              <a:rPr lang="en-US"/>
              <a:t> </a:t>
            </a:r>
            <a:endParaRPr lang="en-US" sz="1200" b="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chemeClr val="tx1"/>
              </a:solidFill>
            </a:endParaRPr>
          </a:p>
          <a:p>
            <a:pPr>
              <a:defRPr/>
            </a:pPr>
            <a:r>
              <a:rPr lang="en-US" sz="1200" b="0">
                <a:solidFill>
                  <a:schemeClr val="tx1"/>
                </a:solidFill>
              </a:rPr>
              <a:t>Finally, we recognize there are duplicative offerings. This causes ISRM to navigate duplicative legacy projects, which can lead to inefficiencies when new projects are funded.</a:t>
            </a:r>
            <a:r>
              <a:rPr lang="en-US"/>
              <a:t> </a:t>
            </a:r>
            <a:endParaRPr lang="en-US" sz="1200" b="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rPr>
              <a:t>Ask Discussion Question</a:t>
            </a:r>
            <a:endParaRPr lang="en-US" sz="1200" b="1">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chemeClr val="tx1"/>
              </a:solidFill>
            </a:endParaRPr>
          </a:p>
          <a:p>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BE72B-5095-46B0-B741-9CFCD80BF2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433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And so to address these issues, we came up with 5 solutions. I will go into more details for each solution in the next slides. </a:t>
            </a:r>
          </a:p>
          <a:p>
            <a:endParaRPr lang="en-US">
              <a:cs typeface="Calibri"/>
            </a:endParaRPr>
          </a:p>
          <a:p>
            <a:r>
              <a:rPr lang="en-US">
                <a:cs typeface="Calibri"/>
              </a:rPr>
              <a:t>#1, We want to use ORD-Wide RFAs that are based on research methodology as opposed to research topic</a:t>
            </a:r>
            <a:endParaRPr lang="en-US">
              <a:ea typeface="Calibri"/>
              <a:cs typeface="Calibri"/>
            </a:endParaRPr>
          </a:p>
          <a:p>
            <a:r>
              <a:rPr lang="en-US">
                <a:cs typeface="Calibri"/>
              </a:rPr>
              <a:t>#2, In tandem with ORD-Wide RFAs, we want to send out Program Announcements to announce specific research topic areas each portfolio wants to request</a:t>
            </a:r>
            <a:endParaRPr lang="en-US">
              <a:ea typeface="Calibri"/>
              <a:cs typeface="Calibri"/>
            </a:endParaRPr>
          </a:p>
          <a:p>
            <a:r>
              <a:rPr lang="en-US">
                <a:cs typeface="Calibri"/>
              </a:rPr>
              <a:t>#3, We will use a standardized RFA across all portfolios</a:t>
            </a:r>
            <a:endParaRPr lang="en-US">
              <a:ea typeface="Calibri"/>
              <a:cs typeface="Calibri"/>
            </a:endParaRPr>
          </a:p>
          <a:p>
            <a:r>
              <a:rPr lang="en-US">
                <a:cs typeface="Calibri"/>
              </a:rPr>
              <a:t>#4, We will utilize pre-applications to collect for all RFA's</a:t>
            </a:r>
            <a:endParaRPr lang="en-US">
              <a:ea typeface="Calibri"/>
              <a:cs typeface="Calibri"/>
            </a:endParaRPr>
          </a:p>
          <a:p>
            <a:r>
              <a:rPr lang="en-US">
                <a:cs typeface="Calibri"/>
              </a:rPr>
              <a:t>#5, We will utilize limited portfolio RFA's to capture RFA with unique needs</a:t>
            </a:r>
            <a:endParaRPr lang="en-US">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BE72B-5095-46B0-B741-9CFCD80BF2F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732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2nd solution is Program Announcements.</a:t>
            </a:r>
          </a:p>
          <a:p>
            <a:endParaRPr lang="en-US">
              <a:cs typeface="Calibri"/>
            </a:endParaRPr>
          </a:p>
          <a:p>
            <a:r>
              <a:rPr lang="en-US">
                <a:cs typeface="Calibri"/>
              </a:rPr>
              <a:t>Our goal is to publish Program Announcements </a:t>
            </a:r>
            <a:r>
              <a:rPr lang="en-US"/>
              <a:t>to indicate special interest areas with funds committed or numbers of projects to be funded. The idea is that because RFAs would now be developed based on research type, we would need to use Program Announcements to announce our interest areas, ultimately reducing the volume of RFAs</a:t>
            </a:r>
            <a:endParaRPr lang="en-US">
              <a:cs typeface="Calibri"/>
            </a:endParaRP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rPr>
              <a:t>Ask Discussion Question</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BE72B-5095-46B0-B741-9CFCD80BF2F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634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a:xfrm>
            <a:off x="9293994"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47170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2429588961"/>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936137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81816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274743"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1696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lank_no_bottom_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E0F0B21-0107-480B-A6FF-33E8F92913BC}"/>
              </a:ext>
            </a:extLst>
          </p:cNvPr>
          <p:cNvSpPr/>
          <p:nvPr userDrawn="1"/>
        </p:nvSpPr>
        <p:spPr>
          <a:xfrm>
            <a:off x="0" y="6131277"/>
            <a:ext cx="12191994" cy="745011"/>
          </a:xfrm>
          <a:prstGeom prst="rect">
            <a:avLst/>
          </a:prstGeom>
          <a:solidFill>
            <a:schemeClr val="bg1"/>
          </a:solidFill>
          <a:ln w="5501">
            <a:noFill/>
          </a:ln>
        </p:spPr>
        <p:style>
          <a:lnRef idx="2">
            <a:schemeClr val="accent1">
              <a:shade val="50000"/>
            </a:schemeClr>
          </a:lnRef>
          <a:fillRef idx="1">
            <a:schemeClr val="accent1"/>
          </a:fillRef>
          <a:effectRef idx="0">
            <a:schemeClr val="accent1"/>
          </a:effectRef>
          <a:fontRef idx="minor">
            <a:schemeClr val="lt1"/>
          </a:fontRef>
        </p:style>
        <p:txBody>
          <a:bodyPr lIns="79210" tIns="39605" rIns="79210" bIns="39605" rtlCol="0" anchor="t"/>
          <a:lstStyle/>
          <a:p>
            <a:pPr marL="91440" marR="0" lvl="0" indent="-9144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endParaRPr lang="en-US" sz="1200" u="sng">
              <a:solidFill>
                <a:srgbClr val="C55A11"/>
              </a:solidFill>
              <a:latin typeface="Calibri" panose="020F0502020204030204"/>
            </a:endParaRPr>
          </a:p>
        </p:txBody>
      </p:sp>
    </p:spTree>
    <p:extLst>
      <p:ext uri="{BB962C8B-B14F-4D97-AF65-F5344CB8AC3E}">
        <p14:creationId xmlns:p14="http://schemas.microsoft.com/office/powerpoint/2010/main" val="86665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002F56"/>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DE3D11B-5FAF-4A20-BC91-DC09E07A8D6B}"/>
              </a:ext>
            </a:extLst>
          </p:cNvPr>
          <p:cNvCxnSpPr>
            <a:cxnSpLocks/>
          </p:cNvCxnSpPr>
          <p:nvPr userDrawn="1"/>
        </p:nvCxnSpPr>
        <p:spPr>
          <a:xfrm>
            <a:off x="955497" y="3705225"/>
            <a:ext cx="1123650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EFF66FB-DCA5-48F3-A735-3BE74D09ACD8}"/>
              </a:ext>
            </a:extLst>
          </p:cNvPr>
          <p:cNvSpPr>
            <a:spLocks noGrp="1"/>
          </p:cNvSpPr>
          <p:nvPr>
            <p:ph type="body" sz="quarter" idx="10"/>
          </p:nvPr>
        </p:nvSpPr>
        <p:spPr>
          <a:xfrm>
            <a:off x="955497" y="3705225"/>
            <a:ext cx="9144000" cy="1828800"/>
          </a:xfrm>
        </p:spPr>
        <p:txBody>
          <a:bodyPr/>
          <a:lstStyle>
            <a:lvl1pPr marL="0" indent="0">
              <a:buNone/>
              <a:defRPr sz="4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284921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FF0C9-A759-41CD-91B1-9887B3481B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1BB956-B822-4E72-8D4C-5B8C855282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591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p>
        </p:txBody>
      </p:sp>
      <p:sp>
        <p:nvSpPr>
          <p:cNvPr id="6" name="Content Placeholder 2"/>
          <p:cNvSpPr>
            <a:spLocks noGrp="1"/>
          </p:cNvSpPr>
          <p:nvPr>
            <p:ph idx="1"/>
          </p:nvPr>
        </p:nvSpPr>
        <p:spPr>
          <a:xfrm>
            <a:off x="609600" y="1600201"/>
            <a:ext cx="10972800" cy="4525963"/>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a:defRPr/>
            </a:pPr>
            <a:r>
              <a:rPr lang="en-US"/>
              <a:t>DATE</a:t>
            </a:r>
          </a:p>
        </p:txBody>
      </p:sp>
      <p:sp>
        <p:nvSpPr>
          <p:cNvPr id="5" name="Footer Placeholder 9"/>
          <p:cNvSpPr>
            <a:spLocks noGrp="1"/>
          </p:cNvSpPr>
          <p:nvPr>
            <p:ph type="ftr" sz="quarter" idx="11"/>
          </p:nvPr>
        </p:nvSpPr>
        <p:spPr/>
        <p:txBody>
          <a:bodyPr/>
          <a:lstStyle>
            <a:lvl1pPr>
              <a:defRPr/>
            </a:lvl1pPr>
          </a:lstStyle>
          <a:p>
            <a:pPr>
              <a:defRPr/>
            </a:pPr>
            <a:r>
              <a:rPr lang="en-US"/>
              <a:t>DOCUMENT TYPE/STATUS</a:t>
            </a:r>
          </a:p>
        </p:txBody>
      </p:sp>
      <p:sp>
        <p:nvSpPr>
          <p:cNvPr id="7" name="Slide Number Placeholder 10"/>
          <p:cNvSpPr>
            <a:spLocks noGrp="1"/>
          </p:cNvSpPr>
          <p:nvPr>
            <p:ph type="sldNum" sz="quarter" idx="12"/>
          </p:nvPr>
        </p:nvSpPr>
        <p:spPr/>
        <p:txBody>
          <a:bodyPr/>
          <a:lstStyle>
            <a:lvl1pPr>
              <a:defRPr/>
            </a:lvl1pPr>
          </a:lstStyle>
          <a:p>
            <a:pPr>
              <a:defRPr/>
            </a:pPr>
            <a:fld id="{149DAFAA-7812-4B15-926F-EFC797A2885C}" type="slidenum">
              <a:rPr lang="en-US" altLang="en-US"/>
              <a:pPr>
                <a:defRPr/>
              </a:pPr>
              <a:t>‹#›</a:t>
            </a:fld>
            <a:endParaRPr lang="en-US" altLang="en-US"/>
          </a:p>
        </p:txBody>
      </p:sp>
    </p:spTree>
    <p:extLst>
      <p:ext uri="{BB962C8B-B14F-4D97-AF65-F5344CB8AC3E}">
        <p14:creationId xmlns:p14="http://schemas.microsoft.com/office/powerpoint/2010/main" val="343594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lvl1pPr>
              <a:defRPr sz="2400"/>
            </a:lvl1pPr>
          </a:lstStyle>
          <a:p>
            <a:r>
              <a:rPr lang="en-US"/>
              <a:t>Click to edit Master title style</a:t>
            </a:r>
          </a:p>
        </p:txBody>
      </p:sp>
      <p:sp>
        <p:nvSpPr>
          <p:cNvPr id="3" name="Content Placeholder 2"/>
          <p:cNvSpPr>
            <a:spLocks noGrp="1"/>
          </p:cNvSpPr>
          <p:nvPr>
            <p:ph idx="1"/>
          </p:nvPr>
        </p:nvSpPr>
        <p:spPr>
          <a:xfrm>
            <a:off x="285750" y="1062518"/>
            <a:ext cx="10515600" cy="4287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1927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1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6" progId="TCLayout.ActiveDocument.1">
                  <p:embed/>
                </p:oleObj>
              </mc:Choice>
              <mc:Fallback>
                <p:oleObj name="think-cell Slide" r:id="rId13"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3895400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8" r:id="rId7"/>
    <p:sldLayoutId id="2147483689" r:id="rId8"/>
    <p:sldLayoutId id="2147483690" r:id="rId9"/>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qualtricsxmqkpcgnh49.az1.qualtrics.com/jfe/preview/previewId/f73fe015-2ad4-458f-8322-6b48f84d3528/SV_dbeT0CVEvWJ1WWq?Q_CHL=preview&amp;Q_SurveyVersionID=current"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health.mil/Military-Health-Topics/Centers-of-Excellence/Psychological-Health-Center-of-Excellence/Clinicians-Corner-Blog/The-2020-Research-Gaps-Report-Suicide-Prevention-Research-Priorities" TargetMode="External"/><Relationship Id="rId2" Type="http://schemas.openxmlformats.org/officeDocument/2006/relationships/hyperlink" Target="https://health.mil/Reference-Center/Publications/2021/04/29/PHCoE-Research-Gaps-Report-for-Suicide-Prevention-Topics_2020_508"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nam10.safelinks.protection.outlook.com/?url=https%3A%2F%2Fvaredcap.rcp.vaec.va.gov%2Fredcap%2Fsurveys%2F%3Fs%3DYFFAAJLKJKYJNR44&amp;data=05%7C01%7CMaharsi.Naidu%40riospartners.com%7C91cfc3a3ddf14459281808dbef832425%7C58196b33812d4eb0ad27fc2dd9de53eb%7C0%7C0%7C638367118748953669%7CUnknown%7CTWFpbGZsb3d8eyJWIjoiMC4wLjAwMDAiLCJQIjoiV2luMzIiLCJBTiI6Ik1haWwiLCJXVCI6Mn0%3D%7C3000%7C%7C%7C&amp;sdata=6TTdw3oLJ%2B7XVHV7kR28Mdsywc1R2lkNWpHzImxE7eo%3D&amp;reserved=0"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hyperlink" Target="https://pubmed.ncbi.nlm.nih.gov/32024751/" TargetMode="External"/><Relationship Id="rId3" Type="http://schemas.openxmlformats.org/officeDocument/2006/relationships/diagramLayout" Target="../diagrams/layout2.xml"/><Relationship Id="rId7" Type="http://schemas.openxmlformats.org/officeDocument/2006/relationships/hyperlink" Target="https://onlinelibrary.wiley.com/doi/10.1111/1475-6773.13944" TargetMode="Externa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https://journals.lww.com/lww-medicalcare/Fulltext/2019/10001/Research_Lifecycle_to_Increase_the_Substantial.4.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BC3891-451A-2EF0-AB3A-15594EEEAD26}"/>
              </a:ext>
            </a:extLst>
          </p:cNvPr>
          <p:cNvSpPr>
            <a:spLocks noGrp="1"/>
          </p:cNvSpPr>
          <p:nvPr>
            <p:ph type="ctrTitle"/>
          </p:nvPr>
        </p:nvSpPr>
        <p:spPr/>
        <p:txBody>
          <a:bodyPr/>
          <a:lstStyle/>
          <a:p>
            <a:r>
              <a:rPr lang="en-US" dirty="0"/>
              <a:t>Suicide Prevention: Advisory Group </a:t>
            </a:r>
            <a:br>
              <a:rPr lang="en-US" dirty="0"/>
            </a:br>
            <a:r>
              <a:rPr lang="en-US" dirty="0"/>
              <a:t>Monthly Meeting</a:t>
            </a:r>
          </a:p>
        </p:txBody>
      </p:sp>
      <p:sp>
        <p:nvSpPr>
          <p:cNvPr id="4" name="Subtitle 3">
            <a:extLst>
              <a:ext uri="{FF2B5EF4-FFF2-40B4-BE49-F238E27FC236}">
                <a16:creationId xmlns:a16="http://schemas.microsoft.com/office/drawing/2014/main" id="{A542717B-EFDD-26C1-22D7-48B192576474}"/>
              </a:ext>
            </a:extLst>
          </p:cNvPr>
          <p:cNvSpPr>
            <a:spLocks noGrp="1"/>
          </p:cNvSpPr>
          <p:nvPr>
            <p:ph type="subTitle" idx="1"/>
          </p:nvPr>
        </p:nvSpPr>
        <p:spPr/>
        <p:txBody>
          <a:bodyPr/>
          <a:lstStyle/>
          <a:p>
            <a:r>
              <a:rPr lang="en-US" dirty="0"/>
              <a:t>February 27, 2024</a:t>
            </a:r>
          </a:p>
        </p:txBody>
      </p:sp>
      <p:sp>
        <p:nvSpPr>
          <p:cNvPr id="6" name="Text Placeholder 5">
            <a:extLst>
              <a:ext uri="{FF2B5EF4-FFF2-40B4-BE49-F238E27FC236}">
                <a16:creationId xmlns:a16="http://schemas.microsoft.com/office/drawing/2014/main" id="{20F394ED-F0AD-444D-9E10-C01BD00671FA}"/>
              </a:ext>
            </a:extLst>
          </p:cNvPr>
          <p:cNvSpPr>
            <a:spLocks noGrp="1"/>
          </p:cNvSpPr>
          <p:nvPr>
            <p:ph type="body" sz="quarter" idx="10"/>
          </p:nvPr>
        </p:nvSpPr>
        <p:spPr/>
        <p:txBody>
          <a:bodyPr/>
          <a:lstStyle/>
          <a:p>
            <a:r>
              <a:rPr lang="en-US" dirty="0"/>
              <a:t>Joe </a:t>
            </a:r>
            <a:r>
              <a:rPr lang="en-US" dirty="0" err="1"/>
              <a:t>Constans</a:t>
            </a:r>
            <a:endParaRPr lang="en-US" dirty="0"/>
          </a:p>
        </p:txBody>
      </p:sp>
    </p:spTree>
    <p:extLst>
      <p:ext uri="{BB962C8B-B14F-4D97-AF65-F5344CB8AC3E}">
        <p14:creationId xmlns:p14="http://schemas.microsoft.com/office/powerpoint/2010/main" val="27799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7401CE-E7BC-DDC0-3F71-C1BAA4D5F825}"/>
              </a:ext>
            </a:extLst>
          </p:cNvPr>
          <p:cNvSpPr>
            <a:spLocks noGrp="1"/>
          </p:cNvSpPr>
          <p:nvPr>
            <p:ph type="body" sz="quarter" idx="10"/>
          </p:nvPr>
        </p:nvSpPr>
        <p:spPr/>
        <p:txBody>
          <a:bodyPr/>
          <a:lstStyle/>
          <a:p>
            <a:r>
              <a:rPr lang="en-US" dirty="0"/>
              <a:t>Suicide Prevention Survey Results</a:t>
            </a:r>
          </a:p>
          <a:p>
            <a:r>
              <a:rPr lang="en-US" dirty="0"/>
              <a:t>	- SPRINT Investigators</a:t>
            </a:r>
          </a:p>
        </p:txBody>
      </p:sp>
      <p:sp>
        <p:nvSpPr>
          <p:cNvPr id="5" name="Slide Number Placeholder 4">
            <a:extLst>
              <a:ext uri="{FF2B5EF4-FFF2-40B4-BE49-F238E27FC236}">
                <a16:creationId xmlns:a16="http://schemas.microsoft.com/office/drawing/2014/main" id="{601362E4-9ED3-52D8-CD98-2C01128F999D}"/>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10</a:t>
            </a:fld>
            <a:endParaRPr lang="en-US"/>
          </a:p>
        </p:txBody>
      </p:sp>
    </p:spTree>
    <p:extLst>
      <p:ext uri="{BB962C8B-B14F-4D97-AF65-F5344CB8AC3E}">
        <p14:creationId xmlns:p14="http://schemas.microsoft.com/office/powerpoint/2010/main" val="1585782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13810A-82D9-1B16-341D-564ACF3874DD}"/>
              </a:ext>
            </a:extLst>
          </p:cNvPr>
          <p:cNvSpPr>
            <a:spLocks noGrp="1"/>
          </p:cNvSpPr>
          <p:nvPr>
            <p:ph type="title"/>
          </p:nvPr>
        </p:nvSpPr>
        <p:spPr/>
        <p:txBody>
          <a:bodyPr/>
          <a:lstStyle/>
          <a:p>
            <a:r>
              <a:rPr lang="en-US" dirty="0"/>
              <a:t>Survey </a:t>
            </a:r>
          </a:p>
        </p:txBody>
      </p:sp>
      <p:sp>
        <p:nvSpPr>
          <p:cNvPr id="4" name="Content Placeholder 3">
            <a:extLst>
              <a:ext uri="{FF2B5EF4-FFF2-40B4-BE49-F238E27FC236}">
                <a16:creationId xmlns:a16="http://schemas.microsoft.com/office/drawing/2014/main" id="{D4E2F9B6-11C4-C60B-982B-69E092CF423A}"/>
              </a:ext>
            </a:extLst>
          </p:cNvPr>
          <p:cNvSpPr>
            <a:spLocks noGrp="1"/>
          </p:cNvSpPr>
          <p:nvPr>
            <p:ph idx="1"/>
          </p:nvPr>
        </p:nvSpPr>
        <p:spPr/>
        <p:txBody>
          <a:bodyPr/>
          <a:lstStyle/>
          <a:p>
            <a:r>
              <a:rPr lang="en-US" dirty="0">
                <a:hlinkClick r:id="rId2"/>
              </a:rPr>
              <a:t>Preview</a:t>
            </a:r>
            <a:endParaRPr lang="en-US" dirty="0"/>
          </a:p>
          <a:p>
            <a:endParaRPr lang="en-US" dirty="0"/>
          </a:p>
          <a:p>
            <a:endParaRPr lang="en-US" dirty="0"/>
          </a:p>
        </p:txBody>
      </p:sp>
      <p:pic>
        <p:nvPicPr>
          <p:cNvPr id="5" name="Picture 4">
            <a:extLst>
              <a:ext uri="{FF2B5EF4-FFF2-40B4-BE49-F238E27FC236}">
                <a16:creationId xmlns:a16="http://schemas.microsoft.com/office/drawing/2014/main" id="{E1102D6A-3294-3F3F-DC08-5F0D2DEB03E6}"/>
              </a:ext>
            </a:extLst>
          </p:cNvPr>
          <p:cNvPicPr>
            <a:picLocks noChangeAspect="1"/>
          </p:cNvPicPr>
          <p:nvPr/>
        </p:nvPicPr>
        <p:blipFill>
          <a:blip r:embed="rId3"/>
          <a:stretch>
            <a:fillRect/>
          </a:stretch>
        </p:blipFill>
        <p:spPr>
          <a:xfrm>
            <a:off x="3084573" y="1428647"/>
            <a:ext cx="6458282" cy="4000706"/>
          </a:xfrm>
          <a:prstGeom prst="rect">
            <a:avLst/>
          </a:prstGeom>
        </p:spPr>
      </p:pic>
    </p:spTree>
    <p:extLst>
      <p:ext uri="{BB962C8B-B14F-4D97-AF65-F5344CB8AC3E}">
        <p14:creationId xmlns:p14="http://schemas.microsoft.com/office/powerpoint/2010/main" val="1370747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C45E7B-E3A1-EA77-13EC-31FDD2ACED14}"/>
              </a:ext>
            </a:extLst>
          </p:cNvPr>
          <p:cNvSpPr>
            <a:spLocks noGrp="1"/>
          </p:cNvSpPr>
          <p:nvPr>
            <p:ph type="title"/>
          </p:nvPr>
        </p:nvSpPr>
        <p:spPr/>
        <p:txBody>
          <a:bodyPr/>
          <a:lstStyle/>
          <a:p>
            <a:r>
              <a:rPr lang="en-US" dirty="0"/>
              <a:t>Survey - Preview</a:t>
            </a:r>
          </a:p>
        </p:txBody>
      </p:sp>
      <p:sp>
        <p:nvSpPr>
          <p:cNvPr id="5" name="Slide Number Placeholder 4">
            <a:extLst>
              <a:ext uri="{FF2B5EF4-FFF2-40B4-BE49-F238E27FC236}">
                <a16:creationId xmlns:a16="http://schemas.microsoft.com/office/drawing/2014/main" id="{9AD291E2-93A0-6155-BD72-64FA343A6796}"/>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12</a:t>
            </a:fld>
            <a:endParaRPr lang="en-US"/>
          </a:p>
        </p:txBody>
      </p:sp>
      <p:pic>
        <p:nvPicPr>
          <p:cNvPr id="8" name="Picture 7">
            <a:extLst>
              <a:ext uri="{FF2B5EF4-FFF2-40B4-BE49-F238E27FC236}">
                <a16:creationId xmlns:a16="http://schemas.microsoft.com/office/drawing/2014/main" id="{C648FEB1-F72B-0868-2BC5-C04A9EA1DDCA}"/>
              </a:ext>
            </a:extLst>
          </p:cNvPr>
          <p:cNvPicPr>
            <a:picLocks noChangeAspect="1"/>
          </p:cNvPicPr>
          <p:nvPr/>
        </p:nvPicPr>
        <p:blipFill>
          <a:blip r:embed="rId2"/>
          <a:stretch>
            <a:fillRect/>
          </a:stretch>
        </p:blipFill>
        <p:spPr>
          <a:xfrm>
            <a:off x="471090" y="1028701"/>
            <a:ext cx="5537824" cy="2780546"/>
          </a:xfrm>
          <a:prstGeom prst="rect">
            <a:avLst/>
          </a:prstGeom>
        </p:spPr>
      </p:pic>
      <p:pic>
        <p:nvPicPr>
          <p:cNvPr id="10" name="Picture 9">
            <a:extLst>
              <a:ext uri="{FF2B5EF4-FFF2-40B4-BE49-F238E27FC236}">
                <a16:creationId xmlns:a16="http://schemas.microsoft.com/office/drawing/2014/main" id="{88DCEB83-EEF6-B748-27C5-D069250C8ACA}"/>
              </a:ext>
            </a:extLst>
          </p:cNvPr>
          <p:cNvPicPr>
            <a:picLocks noChangeAspect="1"/>
          </p:cNvPicPr>
          <p:nvPr/>
        </p:nvPicPr>
        <p:blipFill>
          <a:blip r:embed="rId3"/>
          <a:stretch>
            <a:fillRect/>
          </a:stretch>
        </p:blipFill>
        <p:spPr>
          <a:xfrm>
            <a:off x="6523337" y="1022868"/>
            <a:ext cx="4470165" cy="5516044"/>
          </a:xfrm>
          <a:prstGeom prst="rect">
            <a:avLst/>
          </a:prstGeom>
        </p:spPr>
      </p:pic>
    </p:spTree>
    <p:extLst>
      <p:ext uri="{BB962C8B-B14F-4D97-AF65-F5344CB8AC3E}">
        <p14:creationId xmlns:p14="http://schemas.microsoft.com/office/powerpoint/2010/main" val="418994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47F3-537D-94EF-578F-23D4823C36E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E52B192-96D3-32C3-02C3-FA8DD743D712}"/>
              </a:ext>
            </a:extLst>
          </p:cNvPr>
          <p:cNvSpPr>
            <a:spLocks noGrp="1"/>
          </p:cNvSpPr>
          <p:nvPr>
            <p:ph type="title"/>
          </p:nvPr>
        </p:nvSpPr>
        <p:spPr/>
        <p:txBody>
          <a:bodyPr/>
          <a:lstStyle/>
          <a:p>
            <a:r>
              <a:rPr lang="en-US" dirty="0"/>
              <a:t>Survey - Preview</a:t>
            </a:r>
          </a:p>
        </p:txBody>
      </p:sp>
      <p:sp>
        <p:nvSpPr>
          <p:cNvPr id="5" name="Slide Number Placeholder 4">
            <a:extLst>
              <a:ext uri="{FF2B5EF4-FFF2-40B4-BE49-F238E27FC236}">
                <a16:creationId xmlns:a16="http://schemas.microsoft.com/office/drawing/2014/main" id="{613D202D-7F50-C675-C144-F1FFC1D05CD7}"/>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13</a:t>
            </a:fld>
            <a:endParaRPr lang="en-US"/>
          </a:p>
        </p:txBody>
      </p:sp>
      <p:pic>
        <p:nvPicPr>
          <p:cNvPr id="3" name="Picture 2">
            <a:extLst>
              <a:ext uri="{FF2B5EF4-FFF2-40B4-BE49-F238E27FC236}">
                <a16:creationId xmlns:a16="http://schemas.microsoft.com/office/drawing/2014/main" id="{6A181333-F21B-CF8E-F6C2-678D46E4D7A2}"/>
              </a:ext>
            </a:extLst>
          </p:cNvPr>
          <p:cNvPicPr>
            <a:picLocks noChangeAspect="1"/>
          </p:cNvPicPr>
          <p:nvPr/>
        </p:nvPicPr>
        <p:blipFill>
          <a:blip r:embed="rId2"/>
          <a:stretch>
            <a:fillRect/>
          </a:stretch>
        </p:blipFill>
        <p:spPr>
          <a:xfrm>
            <a:off x="0" y="1428546"/>
            <a:ext cx="6381750" cy="4276725"/>
          </a:xfrm>
          <a:prstGeom prst="rect">
            <a:avLst/>
          </a:prstGeom>
        </p:spPr>
      </p:pic>
      <p:pic>
        <p:nvPicPr>
          <p:cNvPr id="7" name="Picture 6">
            <a:extLst>
              <a:ext uri="{FF2B5EF4-FFF2-40B4-BE49-F238E27FC236}">
                <a16:creationId xmlns:a16="http://schemas.microsoft.com/office/drawing/2014/main" id="{C859A36E-A17D-98D8-A378-5B8EBBAFC2DA}"/>
              </a:ext>
            </a:extLst>
          </p:cNvPr>
          <p:cNvPicPr>
            <a:picLocks noChangeAspect="1"/>
          </p:cNvPicPr>
          <p:nvPr/>
        </p:nvPicPr>
        <p:blipFill>
          <a:blip r:embed="rId3"/>
          <a:stretch>
            <a:fillRect/>
          </a:stretch>
        </p:blipFill>
        <p:spPr>
          <a:xfrm>
            <a:off x="6320495" y="1345014"/>
            <a:ext cx="5603098" cy="5090620"/>
          </a:xfrm>
          <a:prstGeom prst="rect">
            <a:avLst/>
          </a:prstGeom>
        </p:spPr>
      </p:pic>
    </p:spTree>
    <p:extLst>
      <p:ext uri="{BB962C8B-B14F-4D97-AF65-F5344CB8AC3E}">
        <p14:creationId xmlns:p14="http://schemas.microsoft.com/office/powerpoint/2010/main" val="2645362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6EDD4-4014-0DF4-7BFA-E91423C0A39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FC058B4-E1D3-72D7-1676-4BAC6017C11F}"/>
              </a:ext>
            </a:extLst>
          </p:cNvPr>
          <p:cNvSpPr>
            <a:spLocks noGrp="1"/>
          </p:cNvSpPr>
          <p:nvPr>
            <p:ph type="title"/>
          </p:nvPr>
        </p:nvSpPr>
        <p:spPr/>
        <p:txBody>
          <a:bodyPr/>
          <a:lstStyle/>
          <a:p>
            <a:r>
              <a:rPr lang="en-US" dirty="0"/>
              <a:t>Survey - Preview</a:t>
            </a:r>
          </a:p>
        </p:txBody>
      </p:sp>
      <p:sp>
        <p:nvSpPr>
          <p:cNvPr id="5" name="Slide Number Placeholder 4">
            <a:extLst>
              <a:ext uri="{FF2B5EF4-FFF2-40B4-BE49-F238E27FC236}">
                <a16:creationId xmlns:a16="http://schemas.microsoft.com/office/drawing/2014/main" id="{5DF8EAEA-F5FD-E943-F151-F4BA2F1A9A15}"/>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14</a:t>
            </a:fld>
            <a:endParaRPr lang="en-US"/>
          </a:p>
        </p:txBody>
      </p:sp>
      <p:pic>
        <p:nvPicPr>
          <p:cNvPr id="4" name="Picture 3">
            <a:extLst>
              <a:ext uri="{FF2B5EF4-FFF2-40B4-BE49-F238E27FC236}">
                <a16:creationId xmlns:a16="http://schemas.microsoft.com/office/drawing/2014/main" id="{0CA51440-8ADC-5C1C-AA08-BF7300EFA055}"/>
              </a:ext>
            </a:extLst>
          </p:cNvPr>
          <p:cNvPicPr>
            <a:picLocks noChangeAspect="1"/>
          </p:cNvPicPr>
          <p:nvPr/>
        </p:nvPicPr>
        <p:blipFill>
          <a:blip r:embed="rId2"/>
          <a:stretch>
            <a:fillRect/>
          </a:stretch>
        </p:blipFill>
        <p:spPr>
          <a:xfrm>
            <a:off x="2843599" y="1324056"/>
            <a:ext cx="6605201" cy="4485706"/>
          </a:xfrm>
          <a:prstGeom prst="rect">
            <a:avLst/>
          </a:prstGeom>
        </p:spPr>
      </p:pic>
    </p:spTree>
    <p:extLst>
      <p:ext uri="{BB962C8B-B14F-4D97-AF65-F5344CB8AC3E}">
        <p14:creationId xmlns:p14="http://schemas.microsoft.com/office/powerpoint/2010/main" val="1189309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3626C7-C3AC-C096-FCE5-8F57B086C434}"/>
              </a:ext>
            </a:extLst>
          </p:cNvPr>
          <p:cNvSpPr>
            <a:spLocks noGrp="1"/>
          </p:cNvSpPr>
          <p:nvPr>
            <p:ph type="title"/>
          </p:nvPr>
        </p:nvSpPr>
        <p:spPr/>
        <p:txBody>
          <a:bodyPr/>
          <a:lstStyle/>
          <a:p>
            <a:r>
              <a:rPr lang="en-US" dirty="0"/>
              <a:t>Suicide Prevention Priority Survey</a:t>
            </a:r>
          </a:p>
        </p:txBody>
      </p:sp>
      <p:sp>
        <p:nvSpPr>
          <p:cNvPr id="5" name="Slide Number Placeholder 4">
            <a:extLst>
              <a:ext uri="{FF2B5EF4-FFF2-40B4-BE49-F238E27FC236}">
                <a16:creationId xmlns:a16="http://schemas.microsoft.com/office/drawing/2014/main" id="{BEC19AF7-4F10-F08E-D86F-D06B0729A53E}"/>
              </a:ext>
            </a:extLst>
          </p:cNvPr>
          <p:cNvSpPr>
            <a:spLocks noGrp="1"/>
          </p:cNvSpPr>
          <p:nvPr>
            <p:ph type="sldNum" sz="quarter" idx="12"/>
          </p:nvPr>
        </p:nvSpPr>
        <p:spPr/>
        <p:txBody>
          <a:bodyPr/>
          <a:lstStyle/>
          <a:p>
            <a:fld id="{670A9334-4E67-F94F-A05E-0CE8B74A054E}" type="slidenum">
              <a:rPr lang="en-US" smtClean="0"/>
              <a:pPr/>
              <a:t>15</a:t>
            </a:fld>
            <a:endParaRPr lang="en-US"/>
          </a:p>
        </p:txBody>
      </p:sp>
      <p:graphicFrame>
        <p:nvGraphicFramePr>
          <p:cNvPr id="8" name="Table 7">
            <a:extLst>
              <a:ext uri="{FF2B5EF4-FFF2-40B4-BE49-F238E27FC236}">
                <a16:creationId xmlns:a16="http://schemas.microsoft.com/office/drawing/2014/main" id="{75F7DEA5-1B7E-D69D-D0CC-DBF47CCB5137}"/>
              </a:ext>
            </a:extLst>
          </p:cNvPr>
          <p:cNvGraphicFramePr>
            <a:graphicFrameLocks noGrp="1"/>
          </p:cNvGraphicFramePr>
          <p:nvPr>
            <p:extLst>
              <p:ext uri="{D42A27DB-BD31-4B8C-83A1-F6EECF244321}">
                <p14:modId xmlns:p14="http://schemas.microsoft.com/office/powerpoint/2010/main" val="354616261"/>
              </p:ext>
            </p:extLst>
          </p:nvPr>
        </p:nvGraphicFramePr>
        <p:xfrm>
          <a:off x="371475" y="1037411"/>
          <a:ext cx="5345584" cy="1483360"/>
        </p:xfrm>
        <a:graphic>
          <a:graphicData uri="http://schemas.openxmlformats.org/drawingml/2006/table">
            <a:tbl>
              <a:tblPr firstRow="1" bandRow="1">
                <a:tableStyleId>{5C22544A-7EE6-4342-B048-85BDC9FD1C3A}</a:tableStyleId>
              </a:tblPr>
              <a:tblGrid>
                <a:gridCol w="2445866">
                  <a:extLst>
                    <a:ext uri="{9D8B030D-6E8A-4147-A177-3AD203B41FA5}">
                      <a16:colId xmlns:a16="http://schemas.microsoft.com/office/drawing/2014/main" val="2435782555"/>
                    </a:ext>
                  </a:extLst>
                </a:gridCol>
                <a:gridCol w="2899718">
                  <a:extLst>
                    <a:ext uri="{9D8B030D-6E8A-4147-A177-3AD203B41FA5}">
                      <a16:colId xmlns:a16="http://schemas.microsoft.com/office/drawing/2014/main" val="380425264"/>
                    </a:ext>
                  </a:extLst>
                </a:gridCol>
              </a:tblGrid>
              <a:tr h="370840">
                <a:tc>
                  <a:txBody>
                    <a:bodyPr/>
                    <a:lstStyle/>
                    <a:p>
                      <a:r>
                        <a:rPr lang="en-US" dirty="0"/>
                        <a:t>Distribution Group</a:t>
                      </a:r>
                    </a:p>
                  </a:txBody>
                  <a:tcPr/>
                </a:tc>
                <a:tc>
                  <a:txBody>
                    <a:bodyPr/>
                    <a:lstStyle/>
                    <a:p>
                      <a:r>
                        <a:rPr lang="en-US" dirty="0"/>
                        <a:t>Survey Response Timeline</a:t>
                      </a:r>
                    </a:p>
                  </a:txBody>
                  <a:tcPr/>
                </a:tc>
                <a:extLst>
                  <a:ext uri="{0D108BD9-81ED-4DB2-BD59-A6C34878D82A}">
                    <a16:rowId xmlns:a16="http://schemas.microsoft.com/office/drawing/2014/main" val="3194368491"/>
                  </a:ext>
                </a:extLst>
              </a:tr>
              <a:tr h="370840">
                <a:tc>
                  <a:txBody>
                    <a:bodyPr/>
                    <a:lstStyle/>
                    <a:p>
                      <a:r>
                        <a:rPr lang="en-US" dirty="0">
                          <a:highlight>
                            <a:srgbClr val="FFFF00"/>
                          </a:highlight>
                        </a:rPr>
                        <a:t>SPRINT Investigators</a:t>
                      </a:r>
                    </a:p>
                  </a:txBody>
                  <a:tcPr/>
                </a:tc>
                <a:tc>
                  <a:txBody>
                    <a:bodyPr/>
                    <a:lstStyle/>
                    <a:p>
                      <a:r>
                        <a:rPr lang="en-US" dirty="0">
                          <a:highlight>
                            <a:srgbClr val="FFFF00"/>
                          </a:highlight>
                        </a:rPr>
                        <a:t>2/14 – 2/23</a:t>
                      </a:r>
                    </a:p>
                  </a:txBody>
                  <a:tcPr/>
                </a:tc>
                <a:extLst>
                  <a:ext uri="{0D108BD9-81ED-4DB2-BD59-A6C34878D82A}">
                    <a16:rowId xmlns:a16="http://schemas.microsoft.com/office/drawing/2014/main" val="2336939222"/>
                  </a:ext>
                </a:extLst>
              </a:tr>
              <a:tr h="370840">
                <a:tc>
                  <a:txBody>
                    <a:bodyPr/>
                    <a:lstStyle/>
                    <a:p>
                      <a:r>
                        <a:rPr lang="en-US" dirty="0"/>
                        <a:t>VEC Veterans </a:t>
                      </a:r>
                    </a:p>
                  </a:txBody>
                  <a:tcPr/>
                </a:tc>
                <a:tc>
                  <a:txBody>
                    <a:bodyPr/>
                    <a:lstStyle/>
                    <a:p>
                      <a:r>
                        <a:rPr lang="en-US" dirty="0"/>
                        <a:t>2/21 - Current</a:t>
                      </a:r>
                    </a:p>
                  </a:txBody>
                  <a:tcPr/>
                </a:tc>
                <a:extLst>
                  <a:ext uri="{0D108BD9-81ED-4DB2-BD59-A6C34878D82A}">
                    <a16:rowId xmlns:a16="http://schemas.microsoft.com/office/drawing/2014/main" val="3386610045"/>
                  </a:ext>
                </a:extLst>
              </a:tr>
              <a:tr h="370840">
                <a:tc>
                  <a:txBody>
                    <a:bodyPr/>
                    <a:lstStyle/>
                    <a:p>
                      <a:r>
                        <a:rPr lang="en-US" dirty="0"/>
                        <a:t>CMHOs</a:t>
                      </a:r>
                    </a:p>
                  </a:txBody>
                  <a:tcPr/>
                </a:tc>
                <a:tc>
                  <a:txBody>
                    <a:bodyPr/>
                    <a:lstStyle/>
                    <a:p>
                      <a:r>
                        <a:rPr lang="en-US" dirty="0"/>
                        <a:t>TBD</a:t>
                      </a:r>
                    </a:p>
                  </a:txBody>
                  <a:tcPr/>
                </a:tc>
                <a:extLst>
                  <a:ext uri="{0D108BD9-81ED-4DB2-BD59-A6C34878D82A}">
                    <a16:rowId xmlns:a16="http://schemas.microsoft.com/office/drawing/2014/main" val="216889758"/>
                  </a:ext>
                </a:extLst>
              </a:tr>
            </a:tbl>
          </a:graphicData>
        </a:graphic>
      </p:graphicFrame>
      <p:cxnSp>
        <p:nvCxnSpPr>
          <p:cNvPr id="11" name="Straight Arrow Connector 10">
            <a:extLst>
              <a:ext uri="{FF2B5EF4-FFF2-40B4-BE49-F238E27FC236}">
                <a16:creationId xmlns:a16="http://schemas.microsoft.com/office/drawing/2014/main" id="{C97BA833-DD12-2FBC-532F-26CD6C8918BB}"/>
              </a:ext>
            </a:extLst>
          </p:cNvPr>
          <p:cNvCxnSpPr/>
          <p:nvPr/>
        </p:nvCxnSpPr>
        <p:spPr>
          <a:xfrm>
            <a:off x="5461686" y="1581665"/>
            <a:ext cx="18205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2CEF814-E577-A27D-CA96-7E58DD66D286}"/>
              </a:ext>
            </a:extLst>
          </p:cNvPr>
          <p:cNvSpPr txBox="1"/>
          <p:nvPr/>
        </p:nvSpPr>
        <p:spPr>
          <a:xfrm>
            <a:off x="7405816" y="1367482"/>
            <a:ext cx="3624649" cy="369332"/>
          </a:xfrm>
          <a:prstGeom prst="rect">
            <a:avLst/>
          </a:prstGeom>
          <a:noFill/>
        </p:spPr>
        <p:txBody>
          <a:bodyPr wrap="square" rtlCol="0">
            <a:spAutoFit/>
          </a:bodyPr>
          <a:lstStyle/>
          <a:p>
            <a:r>
              <a:rPr lang="en-US" dirty="0"/>
              <a:t>Reviewing this dataset (n = 68)</a:t>
            </a:r>
          </a:p>
        </p:txBody>
      </p:sp>
      <p:sp>
        <p:nvSpPr>
          <p:cNvPr id="19" name="Content Placeholder 6">
            <a:extLst>
              <a:ext uri="{FF2B5EF4-FFF2-40B4-BE49-F238E27FC236}">
                <a16:creationId xmlns:a16="http://schemas.microsoft.com/office/drawing/2014/main" id="{065DCD99-B15E-C8D2-6561-968E2B47D02E}"/>
              </a:ext>
            </a:extLst>
          </p:cNvPr>
          <p:cNvSpPr>
            <a:spLocks noGrp="1"/>
          </p:cNvSpPr>
          <p:nvPr>
            <p:ph idx="1"/>
          </p:nvPr>
        </p:nvSpPr>
        <p:spPr>
          <a:xfrm>
            <a:off x="371475" y="3172819"/>
            <a:ext cx="10515600" cy="2632772"/>
          </a:xfrm>
        </p:spPr>
        <p:txBody>
          <a:bodyPr/>
          <a:lstStyle/>
          <a:p>
            <a:pPr marL="0" indent="0">
              <a:buNone/>
            </a:pPr>
            <a:r>
              <a:rPr lang="en-US" dirty="0"/>
              <a:t>Questions</a:t>
            </a:r>
          </a:p>
          <a:p>
            <a:pPr marL="457200" indent="-457200">
              <a:buFont typeface="+mj-lt"/>
              <a:buAutoNum type="arabicPeriod"/>
            </a:pPr>
            <a:r>
              <a:rPr lang="en-US" sz="2000" dirty="0"/>
              <a:t>General Identity </a:t>
            </a:r>
          </a:p>
          <a:p>
            <a:pPr marL="457200" indent="-457200">
              <a:buFont typeface="+mj-lt"/>
              <a:buAutoNum type="arabicPeriod"/>
            </a:pPr>
            <a:r>
              <a:rPr lang="en-US" sz="2000" dirty="0"/>
              <a:t>Research Priority Domain Rating</a:t>
            </a:r>
          </a:p>
          <a:p>
            <a:pPr marL="457200" indent="-457200">
              <a:buFont typeface="+mj-lt"/>
              <a:buAutoNum type="arabicPeriod"/>
            </a:pPr>
            <a:r>
              <a:rPr lang="en-US" sz="2000" dirty="0"/>
              <a:t>High Priority Domain Ranking</a:t>
            </a:r>
          </a:p>
          <a:p>
            <a:pPr marL="457200" indent="-457200">
              <a:buFont typeface="+mj-lt"/>
              <a:buAutoNum type="arabicPeriod"/>
            </a:pPr>
            <a:r>
              <a:rPr lang="en-US" sz="2000" dirty="0"/>
              <a:t>High Priority Domain Example Studies</a:t>
            </a:r>
          </a:p>
          <a:p>
            <a:pPr marL="457200" indent="-457200">
              <a:buFont typeface="+mj-lt"/>
              <a:buAutoNum type="arabicPeriod"/>
            </a:pPr>
            <a:r>
              <a:rPr lang="en-US" sz="2000" dirty="0"/>
              <a:t>Veteran Groups to Emphasize in Funding Announcements</a:t>
            </a:r>
          </a:p>
        </p:txBody>
      </p:sp>
      <p:cxnSp>
        <p:nvCxnSpPr>
          <p:cNvPr id="20" name="Straight Arrow Connector 19">
            <a:extLst>
              <a:ext uri="{FF2B5EF4-FFF2-40B4-BE49-F238E27FC236}">
                <a16:creationId xmlns:a16="http://schemas.microsoft.com/office/drawing/2014/main" id="{7A767995-5B01-FA0E-04A4-79DA010D9169}"/>
              </a:ext>
            </a:extLst>
          </p:cNvPr>
          <p:cNvCxnSpPr>
            <a:cxnSpLocks/>
          </p:cNvCxnSpPr>
          <p:nvPr/>
        </p:nvCxnSpPr>
        <p:spPr>
          <a:xfrm>
            <a:off x="2776150" y="3870657"/>
            <a:ext cx="40530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Content Placeholder 12">
            <a:extLst>
              <a:ext uri="{FF2B5EF4-FFF2-40B4-BE49-F238E27FC236}">
                <a16:creationId xmlns:a16="http://schemas.microsoft.com/office/drawing/2014/main" id="{8C405264-0C11-3044-0504-89A8E2D2E89D}"/>
              </a:ext>
            </a:extLst>
          </p:cNvPr>
          <p:cNvGraphicFramePr>
            <a:graphicFrameLocks/>
          </p:cNvGraphicFramePr>
          <p:nvPr>
            <p:extLst>
              <p:ext uri="{D42A27DB-BD31-4B8C-83A1-F6EECF244321}">
                <p14:modId xmlns:p14="http://schemas.microsoft.com/office/powerpoint/2010/main" val="3569228840"/>
              </p:ext>
            </p:extLst>
          </p:nvPr>
        </p:nvGraphicFramePr>
        <p:xfrm>
          <a:off x="7405816" y="3737918"/>
          <a:ext cx="4118919" cy="1854200"/>
        </p:xfrm>
        <a:graphic>
          <a:graphicData uri="http://schemas.openxmlformats.org/drawingml/2006/table">
            <a:tbl>
              <a:tblPr firstRow="1" bandRow="1">
                <a:tableStyleId>{5C22544A-7EE6-4342-B048-85BDC9FD1C3A}</a:tableStyleId>
              </a:tblPr>
              <a:tblGrid>
                <a:gridCol w="2652584">
                  <a:extLst>
                    <a:ext uri="{9D8B030D-6E8A-4147-A177-3AD203B41FA5}">
                      <a16:colId xmlns:a16="http://schemas.microsoft.com/office/drawing/2014/main" val="3746497207"/>
                    </a:ext>
                  </a:extLst>
                </a:gridCol>
                <a:gridCol w="1466335">
                  <a:extLst>
                    <a:ext uri="{9D8B030D-6E8A-4147-A177-3AD203B41FA5}">
                      <a16:colId xmlns:a16="http://schemas.microsoft.com/office/drawing/2014/main" val="1695692579"/>
                    </a:ext>
                  </a:extLst>
                </a:gridCol>
              </a:tblGrid>
              <a:tr h="370840">
                <a:tc>
                  <a:txBody>
                    <a:bodyPr/>
                    <a:lstStyle/>
                    <a:p>
                      <a:r>
                        <a:rPr lang="en-US" dirty="0"/>
                        <a:t>Identity – </a:t>
                      </a:r>
                      <a:r>
                        <a:rPr lang="en-US" sz="1400" i="1" dirty="0"/>
                        <a:t>Select all that apply</a:t>
                      </a:r>
                      <a:endParaRPr lang="en-US" i="1" dirty="0"/>
                    </a:p>
                  </a:txBody>
                  <a:tcPr/>
                </a:tc>
                <a:tc>
                  <a:txBody>
                    <a:bodyPr/>
                    <a:lstStyle/>
                    <a:p>
                      <a:r>
                        <a:rPr lang="en-US" dirty="0"/>
                        <a:t>Percentage</a:t>
                      </a:r>
                    </a:p>
                  </a:txBody>
                  <a:tcPr/>
                </a:tc>
                <a:extLst>
                  <a:ext uri="{0D108BD9-81ED-4DB2-BD59-A6C34878D82A}">
                    <a16:rowId xmlns:a16="http://schemas.microsoft.com/office/drawing/2014/main" val="1535338941"/>
                  </a:ext>
                </a:extLst>
              </a:tr>
              <a:tr h="370840">
                <a:tc>
                  <a:txBody>
                    <a:bodyPr/>
                    <a:lstStyle/>
                    <a:p>
                      <a:r>
                        <a:rPr lang="en-US" dirty="0"/>
                        <a:t>Investigator</a:t>
                      </a:r>
                    </a:p>
                  </a:txBody>
                  <a:tcPr/>
                </a:tc>
                <a:tc>
                  <a:txBody>
                    <a:bodyPr/>
                    <a:lstStyle/>
                    <a:p>
                      <a:r>
                        <a:rPr lang="en-US" dirty="0"/>
                        <a:t>91%</a:t>
                      </a:r>
                    </a:p>
                  </a:txBody>
                  <a:tcPr/>
                </a:tc>
                <a:extLst>
                  <a:ext uri="{0D108BD9-81ED-4DB2-BD59-A6C34878D82A}">
                    <a16:rowId xmlns:a16="http://schemas.microsoft.com/office/drawing/2014/main" val="391189884"/>
                  </a:ext>
                </a:extLst>
              </a:tr>
              <a:tr h="370840">
                <a:tc>
                  <a:txBody>
                    <a:bodyPr/>
                    <a:lstStyle/>
                    <a:p>
                      <a:r>
                        <a:rPr lang="en-US" dirty="0"/>
                        <a:t>Veteran</a:t>
                      </a:r>
                    </a:p>
                  </a:txBody>
                  <a:tcPr/>
                </a:tc>
                <a:tc>
                  <a:txBody>
                    <a:bodyPr/>
                    <a:lstStyle/>
                    <a:p>
                      <a:r>
                        <a:rPr lang="en-US" dirty="0"/>
                        <a:t>1%</a:t>
                      </a:r>
                    </a:p>
                  </a:txBody>
                  <a:tcPr/>
                </a:tc>
                <a:extLst>
                  <a:ext uri="{0D108BD9-81ED-4DB2-BD59-A6C34878D82A}">
                    <a16:rowId xmlns:a16="http://schemas.microsoft.com/office/drawing/2014/main" val="3287708602"/>
                  </a:ext>
                </a:extLst>
              </a:tr>
              <a:tr h="370840">
                <a:tc>
                  <a:txBody>
                    <a:bodyPr/>
                    <a:lstStyle/>
                    <a:p>
                      <a:r>
                        <a:rPr lang="en-US" dirty="0"/>
                        <a:t>Administrator </a:t>
                      </a:r>
                    </a:p>
                  </a:txBody>
                  <a:tcPr/>
                </a:tc>
                <a:tc>
                  <a:txBody>
                    <a:bodyPr/>
                    <a:lstStyle/>
                    <a:p>
                      <a:r>
                        <a:rPr lang="en-US" dirty="0"/>
                        <a:t>9%</a:t>
                      </a:r>
                    </a:p>
                  </a:txBody>
                  <a:tcPr/>
                </a:tc>
                <a:extLst>
                  <a:ext uri="{0D108BD9-81ED-4DB2-BD59-A6C34878D82A}">
                    <a16:rowId xmlns:a16="http://schemas.microsoft.com/office/drawing/2014/main" val="615611343"/>
                  </a:ext>
                </a:extLst>
              </a:tr>
              <a:tr h="370840">
                <a:tc>
                  <a:txBody>
                    <a:bodyPr/>
                    <a:lstStyle/>
                    <a:p>
                      <a:r>
                        <a:rPr lang="en-US" dirty="0"/>
                        <a:t>Clinician</a:t>
                      </a:r>
                    </a:p>
                  </a:txBody>
                  <a:tcPr/>
                </a:tc>
                <a:tc>
                  <a:txBody>
                    <a:bodyPr/>
                    <a:lstStyle/>
                    <a:p>
                      <a:r>
                        <a:rPr lang="en-US" dirty="0"/>
                        <a:t>35%</a:t>
                      </a:r>
                    </a:p>
                  </a:txBody>
                  <a:tcPr/>
                </a:tc>
                <a:extLst>
                  <a:ext uri="{0D108BD9-81ED-4DB2-BD59-A6C34878D82A}">
                    <a16:rowId xmlns:a16="http://schemas.microsoft.com/office/drawing/2014/main" val="4088489975"/>
                  </a:ext>
                </a:extLst>
              </a:tr>
            </a:tbl>
          </a:graphicData>
        </a:graphic>
      </p:graphicFrame>
    </p:spTree>
    <p:extLst>
      <p:ext uri="{BB962C8B-B14F-4D97-AF65-F5344CB8AC3E}">
        <p14:creationId xmlns:p14="http://schemas.microsoft.com/office/powerpoint/2010/main" val="4163873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8595E-0FD2-9233-870C-C54D5E72092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1B4BB50-056C-D897-6F9E-D4D818A343DB}"/>
              </a:ext>
            </a:extLst>
          </p:cNvPr>
          <p:cNvSpPr>
            <a:spLocks noGrp="1"/>
          </p:cNvSpPr>
          <p:nvPr>
            <p:ph type="title"/>
          </p:nvPr>
        </p:nvSpPr>
        <p:spPr/>
        <p:txBody>
          <a:bodyPr/>
          <a:lstStyle/>
          <a:p>
            <a:r>
              <a:rPr lang="en-US" sz="3600" dirty="0"/>
              <a:t>Research Priority Domain Rating</a:t>
            </a:r>
          </a:p>
        </p:txBody>
      </p:sp>
      <p:graphicFrame>
        <p:nvGraphicFramePr>
          <p:cNvPr id="3" name="Content Placeholder 2">
            <a:extLst>
              <a:ext uri="{FF2B5EF4-FFF2-40B4-BE49-F238E27FC236}">
                <a16:creationId xmlns:a16="http://schemas.microsoft.com/office/drawing/2014/main" id="{92E1A01D-6575-8AD5-DC68-F9551EF86FE4}"/>
              </a:ext>
            </a:extLst>
          </p:cNvPr>
          <p:cNvGraphicFramePr>
            <a:graphicFrameLocks noGrp="1"/>
          </p:cNvGraphicFramePr>
          <p:nvPr>
            <p:ph idx="1"/>
            <p:extLst>
              <p:ext uri="{D42A27DB-BD31-4B8C-83A1-F6EECF244321}">
                <p14:modId xmlns:p14="http://schemas.microsoft.com/office/powerpoint/2010/main" val="1274414588"/>
              </p:ext>
            </p:extLst>
          </p:nvPr>
        </p:nvGraphicFramePr>
        <p:xfrm>
          <a:off x="285749" y="1246079"/>
          <a:ext cx="6181725" cy="5030892"/>
        </p:xfrm>
        <a:graphic>
          <a:graphicData uri="http://schemas.openxmlformats.org/drawingml/2006/table">
            <a:tbl>
              <a:tblPr firstRow="1" bandRow="1">
                <a:tableStyleId>{B301B821-A1FF-4177-AEE7-76D212191A09}</a:tableStyleId>
              </a:tblPr>
              <a:tblGrid>
                <a:gridCol w="404162">
                  <a:extLst>
                    <a:ext uri="{9D8B030D-6E8A-4147-A177-3AD203B41FA5}">
                      <a16:colId xmlns:a16="http://schemas.microsoft.com/office/drawing/2014/main" val="422280069"/>
                    </a:ext>
                  </a:extLst>
                </a:gridCol>
                <a:gridCol w="5215587">
                  <a:extLst>
                    <a:ext uri="{9D8B030D-6E8A-4147-A177-3AD203B41FA5}">
                      <a16:colId xmlns:a16="http://schemas.microsoft.com/office/drawing/2014/main" val="1543094243"/>
                    </a:ext>
                  </a:extLst>
                </a:gridCol>
                <a:gridCol w="561976">
                  <a:extLst>
                    <a:ext uri="{9D8B030D-6E8A-4147-A177-3AD203B41FA5}">
                      <a16:colId xmlns:a16="http://schemas.microsoft.com/office/drawing/2014/main" val="1988343126"/>
                    </a:ext>
                  </a:extLst>
                </a:gridCol>
              </a:tblGrid>
              <a:tr h="279494">
                <a:tc>
                  <a:txBody>
                    <a:bodyPr/>
                    <a:lstStyle/>
                    <a:p>
                      <a:pPr algn="l" fontAlgn="b"/>
                      <a:r>
                        <a:rPr lang="en-US" sz="1100" b="0" i="0" u="none" strike="noStrike" dirty="0">
                          <a:solidFill>
                            <a:schemeClr val="bg1"/>
                          </a:solidFill>
                          <a:effectLst/>
                          <a:latin typeface="Calibri" panose="020F0502020204030204" pitchFamily="34" charset="0"/>
                        </a:rPr>
                        <a:t>Rank</a:t>
                      </a:r>
                    </a:p>
                  </a:txBody>
                  <a:tcPr marL="6350" marR="6350" marT="6350" marB="0" anchor="b"/>
                </a:tc>
                <a:tc>
                  <a:txBody>
                    <a:bodyPr/>
                    <a:lstStyle/>
                    <a:p>
                      <a:pPr algn="l" fontAlgn="b"/>
                      <a:r>
                        <a:rPr lang="en-US" sz="1100" b="0" u="none" strike="noStrike" dirty="0">
                          <a:solidFill>
                            <a:schemeClr val="bg1"/>
                          </a:solidFill>
                          <a:effectLst/>
                        </a:rPr>
                        <a:t>Research Priority Domains</a:t>
                      </a:r>
                      <a:endParaRPr lang="en-US" sz="1100" b="0" i="0" u="none" strike="noStrike" dirty="0">
                        <a:solidFill>
                          <a:schemeClr val="bg1"/>
                        </a:solidFill>
                        <a:effectLst/>
                        <a:latin typeface="Calibri" panose="020F0502020204030204" pitchFamily="34" charset="0"/>
                      </a:endParaRPr>
                    </a:p>
                  </a:txBody>
                  <a:tcPr marL="6350" marR="6350" marT="6350" marB="0" anchor="b"/>
                </a:tc>
                <a:tc>
                  <a:txBody>
                    <a:bodyPr/>
                    <a:lstStyle/>
                    <a:p>
                      <a:pPr algn="l" fontAlgn="b"/>
                      <a:r>
                        <a:rPr lang="en-US" sz="1100" b="0" u="none" strike="noStrike" dirty="0">
                          <a:solidFill>
                            <a:schemeClr val="bg1"/>
                          </a:solidFill>
                          <a:effectLst/>
                        </a:rPr>
                        <a:t>Average</a:t>
                      </a:r>
                      <a:endParaRPr lang="en-US" sz="1100" b="0" i="0" u="none" strike="noStrike" dirty="0">
                        <a:solidFill>
                          <a:schemeClr val="bg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19358465"/>
                  </a:ext>
                </a:extLst>
              </a:tr>
              <a:tr h="279494">
                <a:tc>
                  <a:txBody>
                    <a:bodyPr/>
                    <a:lstStyle/>
                    <a:p>
                      <a:pPr algn="l" fontAlgn="b"/>
                      <a:r>
                        <a:rPr lang="en-US" sz="1100" b="0" i="0" u="none" strike="noStrike" dirty="0">
                          <a:solidFill>
                            <a:srgbClr val="000000"/>
                          </a:solidFill>
                          <a:effectLst/>
                          <a:latin typeface="Calibri" panose="020F0502020204030204" pitchFamily="34" charset="0"/>
                        </a:rPr>
                        <a:t>1</a:t>
                      </a:r>
                    </a:p>
                  </a:txBody>
                  <a:tcPr marL="6350" marR="6350" marT="6350" marB="0" anchor="b"/>
                </a:tc>
                <a:tc>
                  <a:txBody>
                    <a:bodyPr/>
                    <a:lstStyle/>
                    <a:p>
                      <a:pPr algn="l" fontAlgn="b"/>
                      <a:r>
                        <a:rPr lang="en-US" sz="1100" b="0" u="none" strike="noStrike" dirty="0">
                          <a:solidFill>
                            <a:srgbClr val="000000"/>
                          </a:solidFill>
                          <a:effectLst/>
                        </a:rPr>
                        <a:t>Lethal Means Safety approaches to suicide prevention</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74669305"/>
                  </a:ext>
                </a:extLst>
              </a:tr>
              <a:tr h="279494">
                <a:tc>
                  <a:txBody>
                    <a:bodyPr/>
                    <a:lstStyle/>
                    <a:p>
                      <a:pPr algn="l" fontAlgn="b"/>
                      <a:r>
                        <a:rPr lang="en-US" sz="1100" b="0" i="0" u="none" strike="noStrike" dirty="0">
                          <a:solidFill>
                            <a:srgbClr val="000000"/>
                          </a:solidFill>
                          <a:effectLst/>
                          <a:latin typeface="Calibri" panose="020F0502020204030204" pitchFamily="34" charset="0"/>
                        </a:rPr>
                        <a:t>2</a:t>
                      </a:r>
                    </a:p>
                  </a:txBody>
                  <a:tcPr marL="6350" marR="6350" marT="6350" marB="0" anchor="b"/>
                </a:tc>
                <a:tc>
                  <a:txBody>
                    <a:bodyPr/>
                    <a:lstStyle/>
                    <a:p>
                      <a:pPr algn="l" fontAlgn="b"/>
                      <a:r>
                        <a:rPr lang="en-US" sz="1100" b="0" u="none" strike="noStrike" dirty="0">
                          <a:solidFill>
                            <a:srgbClr val="000000"/>
                          </a:solidFill>
                          <a:effectLst/>
                        </a:rPr>
                        <a:t>Community-based interventions for suicide prevention</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4.24</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56515051"/>
                  </a:ext>
                </a:extLst>
              </a:tr>
              <a:tr h="558988">
                <a:tc>
                  <a:txBody>
                    <a:bodyPr/>
                    <a:lstStyle/>
                    <a:p>
                      <a:pPr algn="l" fontAlgn="b"/>
                      <a:r>
                        <a:rPr lang="en-US" sz="1100" b="0" i="0" u="none" strike="noStrike" dirty="0">
                          <a:solidFill>
                            <a:srgbClr val="000000"/>
                          </a:solidFill>
                          <a:effectLst/>
                          <a:latin typeface="Calibri" panose="020F0502020204030204" pitchFamily="34" charset="0"/>
                        </a:rPr>
                        <a:t>3</a:t>
                      </a:r>
                    </a:p>
                  </a:txBody>
                  <a:tcPr marL="6350" marR="6350" marT="6350" marB="0" anchor="b"/>
                </a:tc>
                <a:tc>
                  <a:txBody>
                    <a:bodyPr/>
                    <a:lstStyle/>
                    <a:p>
                      <a:pPr algn="l" fontAlgn="b"/>
                      <a:r>
                        <a:rPr lang="en-US" sz="1100" b="0" u="none" strike="noStrike" dirty="0">
                          <a:solidFill>
                            <a:srgbClr val="000000"/>
                          </a:solidFill>
                          <a:effectLst/>
                        </a:rPr>
                        <a:t>Psychotherapies and other non-somatic interventions for suicide prevention</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4.18</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80265023"/>
                  </a:ext>
                </a:extLst>
              </a:tr>
              <a:tr h="558988">
                <a:tc>
                  <a:txBody>
                    <a:bodyPr/>
                    <a:lstStyle/>
                    <a:p>
                      <a:pPr algn="l" fontAlgn="b"/>
                      <a:r>
                        <a:rPr lang="en-US" sz="1100" b="0" i="0" u="none" strike="noStrike" dirty="0">
                          <a:solidFill>
                            <a:srgbClr val="000000"/>
                          </a:solidFill>
                          <a:effectLst/>
                          <a:latin typeface="Calibri" panose="020F0502020204030204" pitchFamily="34" charset="0"/>
                        </a:rPr>
                        <a:t>4</a:t>
                      </a:r>
                    </a:p>
                  </a:txBody>
                  <a:tcPr marL="6350" marR="6350" marT="6350" marB="0" anchor="b"/>
                </a:tc>
                <a:tc>
                  <a:txBody>
                    <a:bodyPr/>
                    <a:lstStyle/>
                    <a:p>
                      <a:pPr algn="l" fontAlgn="b"/>
                      <a:r>
                        <a:rPr lang="en-US" sz="1100" b="0" u="none" strike="noStrike" dirty="0">
                          <a:solidFill>
                            <a:srgbClr val="000000"/>
                          </a:solidFill>
                          <a:effectLst/>
                        </a:rPr>
                        <a:t>Family and social network-based interventions and postventions</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4.07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4612051"/>
                  </a:ext>
                </a:extLst>
              </a:tr>
              <a:tr h="558988">
                <a:tc>
                  <a:txBody>
                    <a:bodyPr/>
                    <a:lstStyle/>
                    <a:p>
                      <a:pPr algn="l" fontAlgn="b"/>
                      <a:r>
                        <a:rPr lang="en-US" sz="1100" b="0" i="0" u="none" strike="noStrike" dirty="0">
                          <a:solidFill>
                            <a:srgbClr val="000000"/>
                          </a:solidFill>
                          <a:effectLst/>
                          <a:latin typeface="Calibri" panose="020F0502020204030204" pitchFamily="34" charset="0"/>
                        </a:rPr>
                        <a:t>5</a:t>
                      </a:r>
                    </a:p>
                  </a:txBody>
                  <a:tcPr marL="6350" marR="6350" marT="6350" marB="0" anchor="b"/>
                </a:tc>
                <a:tc>
                  <a:txBody>
                    <a:bodyPr/>
                    <a:lstStyle/>
                    <a:p>
                      <a:pPr algn="l" fontAlgn="b"/>
                      <a:r>
                        <a:rPr lang="en-US" sz="1100" b="0" u="none" strike="noStrike" dirty="0">
                          <a:solidFill>
                            <a:srgbClr val="000000"/>
                          </a:solidFill>
                          <a:effectLst/>
                        </a:rPr>
                        <a:t>Suicide risk screening, evaluation effectiveness, and processes within VA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3.79</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80703163"/>
                  </a:ext>
                </a:extLst>
              </a:tr>
              <a:tr h="558988">
                <a:tc>
                  <a:txBody>
                    <a:bodyPr/>
                    <a:lstStyle/>
                    <a:p>
                      <a:pPr algn="l" fontAlgn="b"/>
                      <a:r>
                        <a:rPr lang="en-US" sz="1100" b="0" i="0" u="none" strike="noStrike" dirty="0">
                          <a:solidFill>
                            <a:srgbClr val="000000"/>
                          </a:solidFill>
                          <a:effectLst/>
                          <a:latin typeface="Calibri" panose="020F0502020204030204" pitchFamily="34" charset="0"/>
                        </a:rPr>
                        <a:t>6</a:t>
                      </a:r>
                    </a:p>
                  </a:txBody>
                  <a:tcPr marL="6350" marR="6350" marT="6350" marB="0" anchor="b"/>
                </a:tc>
                <a:tc>
                  <a:txBody>
                    <a:bodyPr/>
                    <a:lstStyle/>
                    <a:p>
                      <a:pPr algn="l" fontAlgn="b"/>
                      <a:r>
                        <a:rPr lang="en-US" sz="1100" b="0" u="none" strike="noStrike" dirty="0">
                          <a:solidFill>
                            <a:srgbClr val="000000"/>
                          </a:solidFill>
                          <a:effectLst/>
                        </a:rPr>
                        <a:t>Technology, including wearable devices and text data, to assess for suicide...</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3.51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44309400"/>
                  </a:ext>
                </a:extLst>
              </a:tr>
              <a:tr h="558988">
                <a:tc>
                  <a:txBody>
                    <a:bodyPr/>
                    <a:lstStyle/>
                    <a:p>
                      <a:pPr algn="l" fontAlgn="b"/>
                      <a:r>
                        <a:rPr lang="en-US" sz="1100" b="0" i="0" u="none" strike="noStrike" dirty="0">
                          <a:solidFill>
                            <a:srgbClr val="000000"/>
                          </a:solidFill>
                          <a:effectLst/>
                          <a:latin typeface="Calibri" panose="020F0502020204030204" pitchFamily="34" charset="0"/>
                        </a:rPr>
                        <a:t>7</a:t>
                      </a:r>
                    </a:p>
                  </a:txBody>
                  <a:tcPr marL="6350" marR="6350" marT="6350" marB="0" anchor="b"/>
                </a:tc>
                <a:tc>
                  <a:txBody>
                    <a:bodyPr/>
                    <a:lstStyle/>
                    <a:p>
                      <a:pPr algn="l" fontAlgn="b"/>
                      <a:r>
                        <a:rPr lang="en-US" sz="1100" b="0" u="none" strike="noStrike" dirty="0">
                          <a:solidFill>
                            <a:srgbClr val="000000"/>
                          </a:solidFill>
                          <a:effectLst/>
                        </a:rPr>
                        <a:t>Educational or messaging offerings to stakeholders (Veterans, community, cl...</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3.38</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41180714"/>
                  </a:ext>
                </a:extLst>
              </a:tr>
              <a:tr h="558988">
                <a:tc>
                  <a:txBody>
                    <a:bodyPr/>
                    <a:lstStyle/>
                    <a:p>
                      <a:pPr algn="l" fontAlgn="b"/>
                      <a:r>
                        <a:rPr lang="en-US" sz="1100" b="0" i="0" u="none" strike="noStrike" dirty="0">
                          <a:solidFill>
                            <a:srgbClr val="000000"/>
                          </a:solidFill>
                          <a:effectLst/>
                          <a:latin typeface="Calibri" panose="020F0502020204030204" pitchFamily="34" charset="0"/>
                        </a:rPr>
                        <a:t>8</a:t>
                      </a:r>
                    </a:p>
                  </a:txBody>
                  <a:tcPr marL="6350" marR="6350" marT="6350" marB="0" anchor="b"/>
                </a:tc>
                <a:tc>
                  <a:txBody>
                    <a:bodyPr/>
                    <a:lstStyle/>
                    <a:p>
                      <a:pPr algn="l" fontAlgn="b"/>
                      <a:r>
                        <a:rPr lang="en-US" sz="1100" b="0" u="none" strike="noStrike" dirty="0">
                          <a:solidFill>
                            <a:srgbClr val="000000"/>
                          </a:solidFill>
                          <a:effectLst/>
                        </a:rPr>
                        <a:t>Machine-based suicide risk algorithms that utilize large existing data sets...</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a:solidFill>
                            <a:srgbClr val="000000"/>
                          </a:solidFill>
                          <a:effectLst/>
                        </a:rPr>
                        <a:t>3.31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23815490"/>
                  </a:ext>
                </a:extLst>
              </a:tr>
              <a:tr h="558988">
                <a:tc>
                  <a:txBody>
                    <a:bodyPr/>
                    <a:lstStyle/>
                    <a:p>
                      <a:pPr algn="l" fontAlgn="b"/>
                      <a:r>
                        <a:rPr lang="en-US" sz="1100" b="0" i="0" u="none" strike="noStrike" dirty="0">
                          <a:solidFill>
                            <a:srgbClr val="000000"/>
                          </a:solidFill>
                          <a:effectLst/>
                          <a:latin typeface="Calibri" panose="020F0502020204030204" pitchFamily="34" charset="0"/>
                        </a:rPr>
                        <a:t>9</a:t>
                      </a:r>
                    </a:p>
                  </a:txBody>
                  <a:tcPr marL="6350" marR="6350" marT="6350" marB="0" anchor="b"/>
                </a:tc>
                <a:tc>
                  <a:txBody>
                    <a:bodyPr/>
                    <a:lstStyle/>
                    <a:p>
                      <a:pPr algn="l" fontAlgn="b"/>
                      <a:r>
                        <a:rPr lang="en-US" sz="1100" b="0" u="none" strike="noStrike" dirty="0">
                          <a:solidFill>
                            <a:srgbClr val="000000"/>
                          </a:solidFill>
                          <a:effectLst/>
                        </a:rPr>
                        <a:t>Psychopharmacological and other somatic interventions (e.g., TMS) to </a:t>
                      </a:r>
                      <a:r>
                        <a:rPr lang="en-US" sz="1100" b="0" u="none" strike="noStrike" dirty="0" err="1">
                          <a:solidFill>
                            <a:srgbClr val="000000"/>
                          </a:solidFill>
                          <a:effectLst/>
                        </a:rPr>
                        <a:t>preven</a:t>
                      </a:r>
                      <a:r>
                        <a:rPr lang="en-US" sz="1100" b="0" u="none" strike="noStrike" dirty="0">
                          <a:solidFill>
                            <a:srgbClr val="000000"/>
                          </a:solidFill>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dirty="0">
                          <a:solidFill>
                            <a:srgbClr val="000000"/>
                          </a:solidFill>
                          <a:effectLst/>
                        </a:rPr>
                        <a:t>3.19</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75382383"/>
                  </a:ext>
                </a:extLst>
              </a:tr>
              <a:tr h="279494">
                <a:tc>
                  <a:txBody>
                    <a:bodyPr/>
                    <a:lstStyle/>
                    <a:p>
                      <a:pPr algn="l" fontAlgn="b"/>
                      <a:r>
                        <a:rPr lang="en-US" sz="1100" b="0" i="0" u="none" strike="noStrike" dirty="0">
                          <a:solidFill>
                            <a:srgbClr val="000000"/>
                          </a:solidFill>
                          <a:effectLst/>
                          <a:latin typeface="Calibri" panose="020F0502020204030204" pitchFamily="34" charset="0"/>
                        </a:rPr>
                        <a:t>10</a:t>
                      </a:r>
                    </a:p>
                  </a:txBody>
                  <a:tcPr marL="6350" marR="6350" marT="6350" marB="0" anchor="b"/>
                </a:tc>
                <a:tc>
                  <a:txBody>
                    <a:bodyPr/>
                    <a:lstStyle/>
                    <a:p>
                      <a:pPr algn="l" fontAlgn="b"/>
                      <a:r>
                        <a:rPr lang="en-US" sz="1100" b="0" u="none" strike="noStrike" dirty="0">
                          <a:solidFill>
                            <a:srgbClr val="000000"/>
                          </a:solidFill>
                          <a:effectLst/>
                        </a:rPr>
                        <a:t>Biological mechanisms and genetic contributions to suicide</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u="none" strike="noStrike" dirty="0">
                          <a:solidFill>
                            <a:srgbClr val="000000"/>
                          </a:solidFill>
                          <a:effectLst/>
                        </a:rPr>
                        <a:t>2.76</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65685420"/>
                  </a:ext>
                </a:extLst>
              </a:tr>
            </a:tbl>
          </a:graphicData>
        </a:graphic>
      </p:graphicFrame>
      <p:sp>
        <p:nvSpPr>
          <p:cNvPr id="5" name="Slide Number Placeholder 4">
            <a:extLst>
              <a:ext uri="{FF2B5EF4-FFF2-40B4-BE49-F238E27FC236}">
                <a16:creationId xmlns:a16="http://schemas.microsoft.com/office/drawing/2014/main" id="{5F4C2D37-A2E4-618E-40DA-C02EC08F95B8}"/>
              </a:ext>
            </a:extLst>
          </p:cNvPr>
          <p:cNvSpPr>
            <a:spLocks noGrp="1"/>
          </p:cNvSpPr>
          <p:nvPr>
            <p:ph type="sldNum" sz="quarter" idx="12"/>
          </p:nvPr>
        </p:nvSpPr>
        <p:spPr/>
        <p:txBody>
          <a:bodyPr/>
          <a:lstStyle/>
          <a:p>
            <a:fld id="{670A9334-4E67-F94F-A05E-0CE8B74A054E}" type="slidenum">
              <a:rPr lang="en-US" smtClean="0"/>
              <a:pPr/>
              <a:t>16</a:t>
            </a:fld>
            <a:endParaRPr lang="en-US"/>
          </a:p>
        </p:txBody>
      </p:sp>
      <p:sp>
        <p:nvSpPr>
          <p:cNvPr id="2" name="TextBox 1">
            <a:extLst>
              <a:ext uri="{FF2B5EF4-FFF2-40B4-BE49-F238E27FC236}">
                <a16:creationId xmlns:a16="http://schemas.microsoft.com/office/drawing/2014/main" id="{B3C7F52D-8657-0B99-0ADF-FDAAF98B27F4}"/>
              </a:ext>
            </a:extLst>
          </p:cNvPr>
          <p:cNvSpPr txBox="1"/>
          <p:nvPr/>
        </p:nvSpPr>
        <p:spPr>
          <a:xfrm>
            <a:off x="6590270" y="1246080"/>
            <a:ext cx="5315980" cy="1200329"/>
          </a:xfrm>
          <a:prstGeom prst="rect">
            <a:avLst/>
          </a:prstGeom>
          <a:noFill/>
        </p:spPr>
        <p:txBody>
          <a:bodyPr wrap="square" rtlCol="0">
            <a:spAutoFit/>
          </a:bodyPr>
          <a:lstStyle/>
          <a:p>
            <a:r>
              <a:rPr lang="en-US" i="1" dirty="0"/>
              <a:t>Ranking is based the domains averaged priority score. </a:t>
            </a:r>
          </a:p>
          <a:p>
            <a:endParaRPr lang="en-US" i="1" dirty="0"/>
          </a:p>
          <a:p>
            <a:r>
              <a:rPr lang="en-US" i="1" dirty="0"/>
              <a:t>The rating scale ranged from 1 (low priority domain) to 5 (high priority domain). </a:t>
            </a:r>
          </a:p>
        </p:txBody>
      </p:sp>
    </p:spTree>
    <p:extLst>
      <p:ext uri="{BB962C8B-B14F-4D97-AF65-F5344CB8AC3E}">
        <p14:creationId xmlns:p14="http://schemas.microsoft.com/office/powerpoint/2010/main" val="1849156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80B81-C8C1-A369-952F-EBACC1A2C33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6DDC3DE-AE28-76BD-9701-C0E1CF712FB0}"/>
              </a:ext>
            </a:extLst>
          </p:cNvPr>
          <p:cNvSpPr>
            <a:spLocks noGrp="1"/>
          </p:cNvSpPr>
          <p:nvPr>
            <p:ph type="title"/>
          </p:nvPr>
        </p:nvSpPr>
        <p:spPr/>
        <p:txBody>
          <a:bodyPr/>
          <a:lstStyle/>
          <a:p>
            <a:r>
              <a:rPr lang="en-US" sz="3600" dirty="0"/>
              <a:t>High Priority Domain Ranking – Raw Data</a:t>
            </a:r>
          </a:p>
        </p:txBody>
      </p:sp>
      <p:sp>
        <p:nvSpPr>
          <p:cNvPr id="5" name="Slide Number Placeholder 4">
            <a:extLst>
              <a:ext uri="{FF2B5EF4-FFF2-40B4-BE49-F238E27FC236}">
                <a16:creationId xmlns:a16="http://schemas.microsoft.com/office/drawing/2014/main" id="{7D70FFA7-A5A3-128E-53D0-9E66CE2BFB63}"/>
              </a:ext>
            </a:extLst>
          </p:cNvPr>
          <p:cNvSpPr>
            <a:spLocks noGrp="1"/>
          </p:cNvSpPr>
          <p:nvPr>
            <p:ph type="sldNum" sz="quarter" idx="12"/>
          </p:nvPr>
        </p:nvSpPr>
        <p:spPr/>
        <p:txBody>
          <a:bodyPr/>
          <a:lstStyle/>
          <a:p>
            <a:fld id="{670A9334-4E67-F94F-A05E-0CE8B74A054E}" type="slidenum">
              <a:rPr lang="en-US" smtClean="0"/>
              <a:pPr/>
              <a:t>17</a:t>
            </a:fld>
            <a:endParaRPr lang="en-US"/>
          </a:p>
        </p:txBody>
      </p:sp>
      <p:graphicFrame>
        <p:nvGraphicFramePr>
          <p:cNvPr id="4" name="Content Placeholder 2">
            <a:extLst>
              <a:ext uri="{FF2B5EF4-FFF2-40B4-BE49-F238E27FC236}">
                <a16:creationId xmlns:a16="http://schemas.microsoft.com/office/drawing/2014/main" id="{DA4C4530-1A89-7EC3-1AB6-C8AE4EDEAEA1}"/>
              </a:ext>
            </a:extLst>
          </p:cNvPr>
          <p:cNvGraphicFramePr>
            <a:graphicFrameLocks/>
          </p:cNvGraphicFramePr>
          <p:nvPr>
            <p:extLst>
              <p:ext uri="{D42A27DB-BD31-4B8C-83A1-F6EECF244321}">
                <p14:modId xmlns:p14="http://schemas.microsoft.com/office/powerpoint/2010/main" val="692407021"/>
              </p:ext>
            </p:extLst>
          </p:nvPr>
        </p:nvGraphicFramePr>
        <p:xfrm>
          <a:off x="285750" y="1246080"/>
          <a:ext cx="6205667" cy="4540300"/>
        </p:xfrm>
        <a:graphic>
          <a:graphicData uri="http://schemas.openxmlformats.org/drawingml/2006/table">
            <a:tbl>
              <a:tblPr firstRow="1" bandRow="1">
                <a:tableStyleId>{B301B821-A1FF-4177-AEE7-76D212191A09}</a:tableStyleId>
              </a:tblPr>
              <a:tblGrid>
                <a:gridCol w="397991">
                  <a:extLst>
                    <a:ext uri="{9D8B030D-6E8A-4147-A177-3AD203B41FA5}">
                      <a16:colId xmlns:a16="http://schemas.microsoft.com/office/drawing/2014/main" val="129369586"/>
                    </a:ext>
                  </a:extLst>
                </a:gridCol>
                <a:gridCol w="5044471">
                  <a:extLst>
                    <a:ext uri="{9D8B030D-6E8A-4147-A177-3AD203B41FA5}">
                      <a16:colId xmlns:a16="http://schemas.microsoft.com/office/drawing/2014/main" val="1543094243"/>
                    </a:ext>
                  </a:extLst>
                </a:gridCol>
                <a:gridCol w="763205">
                  <a:extLst>
                    <a:ext uri="{9D8B030D-6E8A-4147-A177-3AD203B41FA5}">
                      <a16:colId xmlns:a16="http://schemas.microsoft.com/office/drawing/2014/main" val="1988343126"/>
                    </a:ext>
                  </a:extLst>
                </a:gridCol>
              </a:tblGrid>
              <a:tr h="131288">
                <a:tc>
                  <a:txBody>
                    <a:bodyPr/>
                    <a:lstStyle/>
                    <a:p>
                      <a:pPr algn="l" fontAlgn="b"/>
                      <a:r>
                        <a:rPr lang="en-US" sz="1100" b="0" i="0" u="none" strike="noStrike" dirty="0">
                          <a:solidFill>
                            <a:schemeClr val="bg1"/>
                          </a:solidFill>
                          <a:effectLst/>
                          <a:latin typeface="Calibri" panose="020F0502020204030204" pitchFamily="34" charset="0"/>
                        </a:rPr>
                        <a:t>Rank</a:t>
                      </a:r>
                    </a:p>
                  </a:txBody>
                  <a:tcPr marL="6350" marR="6350" marT="6350" marB="0" anchor="b"/>
                </a:tc>
                <a:tc>
                  <a:txBody>
                    <a:bodyPr/>
                    <a:lstStyle/>
                    <a:p>
                      <a:pPr algn="l" fontAlgn="b"/>
                      <a:r>
                        <a:rPr lang="en-US" sz="1100" b="0" u="none" strike="noStrike" dirty="0">
                          <a:solidFill>
                            <a:schemeClr val="bg1"/>
                          </a:solidFill>
                          <a:effectLst/>
                        </a:rPr>
                        <a:t>Research Priority Domains - Ranking</a:t>
                      </a:r>
                      <a:endParaRPr lang="en-US" sz="1100" b="0" i="0" u="none" strike="noStrike" dirty="0">
                        <a:solidFill>
                          <a:schemeClr val="bg1"/>
                        </a:solidFill>
                        <a:effectLst/>
                        <a:latin typeface="Calibri" panose="020F0502020204030204" pitchFamily="34" charset="0"/>
                      </a:endParaRPr>
                    </a:p>
                  </a:txBody>
                  <a:tcPr marL="6350" marR="6350" marT="6350" marB="0" anchor="b"/>
                </a:tc>
                <a:tc>
                  <a:txBody>
                    <a:bodyPr/>
                    <a:lstStyle/>
                    <a:p>
                      <a:pPr algn="l" fontAlgn="b"/>
                      <a:r>
                        <a:rPr lang="en-US" sz="1100" b="0" u="none" strike="noStrike" dirty="0">
                          <a:solidFill>
                            <a:schemeClr val="bg1"/>
                          </a:solidFill>
                          <a:effectLst/>
                        </a:rPr>
                        <a:t>Count of #1 Rankings</a:t>
                      </a:r>
                      <a:endParaRPr lang="en-US" sz="1100" b="0" i="0" u="none" strike="noStrike" dirty="0">
                        <a:solidFill>
                          <a:schemeClr val="bg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19358465"/>
                  </a:ext>
                </a:extLst>
              </a:tr>
              <a:tr h="241065">
                <a:tc>
                  <a:txBody>
                    <a:bodyPr/>
                    <a:lstStyle/>
                    <a:p>
                      <a:pPr algn="l" fontAlgn="b"/>
                      <a:r>
                        <a:rPr lang="en-US" sz="1100" b="0" i="0" u="none" strike="noStrike" dirty="0">
                          <a:solidFill>
                            <a:srgbClr val="000000"/>
                          </a:solidFill>
                          <a:effectLst/>
                          <a:latin typeface="Calibri" panose="020F0502020204030204" pitchFamily="34" charset="0"/>
                        </a:rPr>
                        <a:t>1</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Psychotherapies and other non-somatic interventions for suicide prevention</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13</a:t>
                      </a:r>
                    </a:p>
                  </a:txBody>
                  <a:tcPr marL="6350" marR="6350" marT="6350" marB="0" anchor="b"/>
                </a:tc>
                <a:extLst>
                  <a:ext uri="{0D108BD9-81ED-4DB2-BD59-A6C34878D82A}">
                    <a16:rowId xmlns:a16="http://schemas.microsoft.com/office/drawing/2014/main" val="674669305"/>
                  </a:ext>
                </a:extLst>
              </a:tr>
              <a:tr h="241065">
                <a:tc>
                  <a:txBody>
                    <a:bodyPr/>
                    <a:lstStyle/>
                    <a:p>
                      <a:pPr algn="l" fontAlgn="b"/>
                      <a:r>
                        <a:rPr lang="en-US" sz="1100" b="0" i="0" u="none" strike="noStrike" dirty="0">
                          <a:solidFill>
                            <a:srgbClr val="000000"/>
                          </a:solidFill>
                          <a:effectLst/>
                          <a:latin typeface="Calibri" panose="020F0502020204030204" pitchFamily="34" charset="0"/>
                        </a:rPr>
                        <a:t>2</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Lethal Means Safety approaches to suicide prevention</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6350" marR="6350" marT="6350" marB="0" anchor="b"/>
                </a:tc>
                <a:extLst>
                  <a:ext uri="{0D108BD9-81ED-4DB2-BD59-A6C34878D82A}">
                    <a16:rowId xmlns:a16="http://schemas.microsoft.com/office/drawing/2014/main" val="1256515051"/>
                  </a:ext>
                </a:extLst>
              </a:tr>
              <a:tr h="482130">
                <a:tc>
                  <a:txBody>
                    <a:bodyPr/>
                    <a:lstStyle/>
                    <a:p>
                      <a:pPr algn="l" fontAlgn="b"/>
                      <a:r>
                        <a:rPr lang="en-US" sz="1100" b="0" i="0" u="none" strike="noStrike" dirty="0">
                          <a:solidFill>
                            <a:srgbClr val="000000"/>
                          </a:solidFill>
                          <a:effectLst/>
                          <a:latin typeface="Calibri" panose="020F0502020204030204" pitchFamily="34" charset="0"/>
                        </a:rPr>
                        <a:t>3</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Community-based interventions for suicide prevention</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4</a:t>
                      </a:r>
                    </a:p>
                  </a:txBody>
                  <a:tcPr marL="6350" marR="6350" marT="6350" marB="0" anchor="b"/>
                </a:tc>
                <a:extLst>
                  <a:ext uri="{0D108BD9-81ED-4DB2-BD59-A6C34878D82A}">
                    <a16:rowId xmlns:a16="http://schemas.microsoft.com/office/drawing/2014/main" val="1580265023"/>
                  </a:ext>
                </a:extLst>
              </a:tr>
              <a:tr h="482130">
                <a:tc>
                  <a:txBody>
                    <a:bodyPr/>
                    <a:lstStyle/>
                    <a:p>
                      <a:pPr algn="l" fontAlgn="b"/>
                      <a:r>
                        <a:rPr lang="en-US" sz="1100" b="0" i="0" u="none" strike="noStrike" dirty="0">
                          <a:solidFill>
                            <a:srgbClr val="000000"/>
                          </a:solidFill>
                          <a:effectLst/>
                          <a:latin typeface="Calibri" panose="020F0502020204030204" pitchFamily="34" charset="0"/>
                        </a:rPr>
                        <a:t>4</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Family and social network-based interventions and postventions</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4</a:t>
                      </a:r>
                    </a:p>
                  </a:txBody>
                  <a:tcPr marL="6350" marR="6350" marT="6350" marB="0" anchor="b"/>
                </a:tc>
                <a:extLst>
                  <a:ext uri="{0D108BD9-81ED-4DB2-BD59-A6C34878D82A}">
                    <a16:rowId xmlns:a16="http://schemas.microsoft.com/office/drawing/2014/main" val="314612051"/>
                  </a:ext>
                </a:extLst>
              </a:tr>
              <a:tr h="482130">
                <a:tc>
                  <a:txBody>
                    <a:bodyPr/>
                    <a:lstStyle/>
                    <a:p>
                      <a:pPr algn="l" fontAlgn="b"/>
                      <a:r>
                        <a:rPr lang="en-US" sz="1100" b="0" i="0" u="none" strike="noStrike" dirty="0">
                          <a:solidFill>
                            <a:srgbClr val="000000"/>
                          </a:solidFill>
                          <a:effectLst/>
                          <a:latin typeface="Calibri" panose="020F0502020204030204" pitchFamily="34" charset="0"/>
                        </a:rPr>
                        <a:t>5</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Biological mechanisms and genetic contributions to suicide</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tc>
                <a:extLst>
                  <a:ext uri="{0D108BD9-81ED-4DB2-BD59-A6C34878D82A}">
                    <a16:rowId xmlns:a16="http://schemas.microsoft.com/office/drawing/2014/main" val="1880703163"/>
                  </a:ext>
                </a:extLst>
              </a:tr>
              <a:tr h="482130">
                <a:tc>
                  <a:txBody>
                    <a:bodyPr/>
                    <a:lstStyle/>
                    <a:p>
                      <a:pPr algn="l" fontAlgn="b"/>
                      <a:r>
                        <a:rPr lang="en-US" sz="1100" b="0" i="0" u="none" strike="noStrike" dirty="0">
                          <a:solidFill>
                            <a:srgbClr val="000000"/>
                          </a:solidFill>
                          <a:effectLst/>
                          <a:latin typeface="Calibri" panose="020F0502020204030204" pitchFamily="34" charset="0"/>
                        </a:rPr>
                        <a:t>6</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Machine-based suicide risk algorithms that utilize large existing data sets to improve risk accuracy or developing precision-medicine approaches to suicide prevention</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tc>
                <a:extLst>
                  <a:ext uri="{0D108BD9-81ED-4DB2-BD59-A6C34878D82A}">
                    <a16:rowId xmlns:a16="http://schemas.microsoft.com/office/drawing/2014/main" val="1244309400"/>
                  </a:ext>
                </a:extLst>
              </a:tr>
              <a:tr h="482130">
                <a:tc>
                  <a:txBody>
                    <a:bodyPr/>
                    <a:lstStyle/>
                    <a:p>
                      <a:pPr algn="l" fontAlgn="b"/>
                      <a:r>
                        <a:rPr lang="en-US" sz="1100" b="0" i="0" u="none" strike="noStrike" dirty="0">
                          <a:solidFill>
                            <a:srgbClr val="000000"/>
                          </a:solidFill>
                          <a:effectLst/>
                          <a:latin typeface="Calibri" panose="020F0502020204030204" pitchFamily="34" charset="0"/>
                        </a:rPr>
                        <a:t>7</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Suicide risk screening, evaluation effectiveness, and processes within VA</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tc>
                <a:extLst>
                  <a:ext uri="{0D108BD9-81ED-4DB2-BD59-A6C34878D82A}">
                    <a16:rowId xmlns:a16="http://schemas.microsoft.com/office/drawing/2014/main" val="4041180714"/>
                  </a:ext>
                </a:extLst>
              </a:tr>
              <a:tr h="482130">
                <a:tc>
                  <a:txBody>
                    <a:bodyPr/>
                    <a:lstStyle/>
                    <a:p>
                      <a:pPr algn="l" fontAlgn="b"/>
                      <a:r>
                        <a:rPr lang="en-US" sz="1100" b="0" i="0" u="none" strike="noStrike" dirty="0">
                          <a:solidFill>
                            <a:srgbClr val="000000"/>
                          </a:solidFill>
                          <a:effectLst/>
                          <a:latin typeface="Calibri" panose="020F0502020204030204" pitchFamily="34" charset="0"/>
                        </a:rPr>
                        <a:t>8</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Educational or messaging offerings to stakeholders (Veterans, community, clinicians, families/peers, etc)</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tc>
                <a:extLst>
                  <a:ext uri="{0D108BD9-81ED-4DB2-BD59-A6C34878D82A}">
                    <a16:rowId xmlns:a16="http://schemas.microsoft.com/office/drawing/2014/main" val="1323815490"/>
                  </a:ext>
                </a:extLst>
              </a:tr>
              <a:tr h="482130">
                <a:tc>
                  <a:txBody>
                    <a:bodyPr/>
                    <a:lstStyle/>
                    <a:p>
                      <a:pPr algn="l" fontAlgn="b"/>
                      <a:r>
                        <a:rPr lang="en-US" sz="1100" b="0" i="0" u="none" strike="noStrike" dirty="0">
                          <a:solidFill>
                            <a:srgbClr val="000000"/>
                          </a:solidFill>
                          <a:effectLst/>
                          <a:latin typeface="Calibri" panose="020F0502020204030204" pitchFamily="34" charset="0"/>
                        </a:rPr>
                        <a:t>9</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Psychopharmacological and other somatic interventions (e.g., TMS) to prevent suicide</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tc>
                <a:extLst>
                  <a:ext uri="{0D108BD9-81ED-4DB2-BD59-A6C34878D82A}">
                    <a16:rowId xmlns:a16="http://schemas.microsoft.com/office/drawing/2014/main" val="2075382383"/>
                  </a:ext>
                </a:extLst>
              </a:tr>
              <a:tr h="241065">
                <a:tc>
                  <a:txBody>
                    <a:bodyPr/>
                    <a:lstStyle/>
                    <a:p>
                      <a:pPr algn="l" fontAlgn="b"/>
                      <a:r>
                        <a:rPr lang="en-US" sz="1100" b="0" i="0" u="none" strike="noStrike" dirty="0">
                          <a:solidFill>
                            <a:srgbClr val="000000"/>
                          </a:solidFill>
                          <a:effectLst/>
                          <a:latin typeface="Calibri" panose="020F0502020204030204" pitchFamily="34" charset="0"/>
                        </a:rPr>
                        <a:t>10</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Technology, including wearable devices and text data, to assess for suicide risk and to provide suicide prevention interventions and self-management strategies</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0</a:t>
                      </a:r>
                    </a:p>
                  </a:txBody>
                  <a:tcPr marL="6350" marR="6350" marT="6350" marB="0" anchor="b"/>
                </a:tc>
                <a:extLst>
                  <a:ext uri="{0D108BD9-81ED-4DB2-BD59-A6C34878D82A}">
                    <a16:rowId xmlns:a16="http://schemas.microsoft.com/office/drawing/2014/main" val="2165685420"/>
                  </a:ext>
                </a:extLst>
              </a:tr>
            </a:tbl>
          </a:graphicData>
        </a:graphic>
      </p:graphicFrame>
      <p:sp>
        <p:nvSpPr>
          <p:cNvPr id="10" name="TextBox 9">
            <a:extLst>
              <a:ext uri="{FF2B5EF4-FFF2-40B4-BE49-F238E27FC236}">
                <a16:creationId xmlns:a16="http://schemas.microsoft.com/office/drawing/2014/main" id="{FBA47D26-8C73-7BB9-6F80-C4BC2BC9120D}"/>
              </a:ext>
            </a:extLst>
          </p:cNvPr>
          <p:cNvSpPr txBox="1"/>
          <p:nvPr/>
        </p:nvSpPr>
        <p:spPr>
          <a:xfrm>
            <a:off x="6590270" y="1246080"/>
            <a:ext cx="5315980" cy="923330"/>
          </a:xfrm>
          <a:prstGeom prst="rect">
            <a:avLst/>
          </a:prstGeom>
          <a:noFill/>
        </p:spPr>
        <p:txBody>
          <a:bodyPr wrap="square" rtlCol="0">
            <a:spAutoFit/>
          </a:bodyPr>
          <a:lstStyle/>
          <a:p>
            <a:r>
              <a:rPr lang="en-US" i="1" dirty="0"/>
              <a:t> Ranking based exclusively on the number of times a topic was placed at the highest level (#1 Rank) during the ranking task. </a:t>
            </a:r>
          </a:p>
        </p:txBody>
      </p:sp>
    </p:spTree>
    <p:extLst>
      <p:ext uri="{BB962C8B-B14F-4D97-AF65-F5344CB8AC3E}">
        <p14:creationId xmlns:p14="http://schemas.microsoft.com/office/powerpoint/2010/main" val="3655486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36EB8-D459-22BD-4E0F-6A687D235A3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7951CBA-300D-93C1-C85B-94787735D870}"/>
              </a:ext>
            </a:extLst>
          </p:cNvPr>
          <p:cNvSpPr>
            <a:spLocks noGrp="1"/>
          </p:cNvSpPr>
          <p:nvPr>
            <p:ph type="title"/>
          </p:nvPr>
        </p:nvSpPr>
        <p:spPr/>
        <p:txBody>
          <a:bodyPr/>
          <a:lstStyle/>
          <a:p>
            <a:r>
              <a:rPr lang="en-US" sz="3600" dirty="0"/>
              <a:t>High Priority Domain Ranking – Weighted Data</a:t>
            </a:r>
          </a:p>
        </p:txBody>
      </p:sp>
      <p:sp>
        <p:nvSpPr>
          <p:cNvPr id="5" name="Slide Number Placeholder 4">
            <a:extLst>
              <a:ext uri="{FF2B5EF4-FFF2-40B4-BE49-F238E27FC236}">
                <a16:creationId xmlns:a16="http://schemas.microsoft.com/office/drawing/2014/main" id="{49A60F7A-452E-8567-6BBF-F787DB663A88}"/>
              </a:ext>
            </a:extLst>
          </p:cNvPr>
          <p:cNvSpPr>
            <a:spLocks noGrp="1"/>
          </p:cNvSpPr>
          <p:nvPr>
            <p:ph type="sldNum" sz="quarter" idx="12"/>
          </p:nvPr>
        </p:nvSpPr>
        <p:spPr/>
        <p:txBody>
          <a:bodyPr/>
          <a:lstStyle/>
          <a:p>
            <a:fld id="{670A9334-4E67-F94F-A05E-0CE8B74A054E}" type="slidenum">
              <a:rPr lang="en-US" smtClean="0"/>
              <a:pPr/>
              <a:t>18</a:t>
            </a:fld>
            <a:endParaRPr lang="en-US"/>
          </a:p>
        </p:txBody>
      </p:sp>
      <p:graphicFrame>
        <p:nvGraphicFramePr>
          <p:cNvPr id="4" name="Content Placeholder 2">
            <a:extLst>
              <a:ext uri="{FF2B5EF4-FFF2-40B4-BE49-F238E27FC236}">
                <a16:creationId xmlns:a16="http://schemas.microsoft.com/office/drawing/2014/main" id="{D4EBC2D6-5245-1481-E1F2-FDA3B3D357DD}"/>
              </a:ext>
            </a:extLst>
          </p:cNvPr>
          <p:cNvGraphicFramePr>
            <a:graphicFrameLocks/>
          </p:cNvGraphicFramePr>
          <p:nvPr/>
        </p:nvGraphicFramePr>
        <p:xfrm>
          <a:off x="285750" y="1246080"/>
          <a:ext cx="6205667" cy="4540300"/>
        </p:xfrm>
        <a:graphic>
          <a:graphicData uri="http://schemas.openxmlformats.org/drawingml/2006/table">
            <a:tbl>
              <a:tblPr firstRow="1" bandRow="1">
                <a:tableStyleId>{B301B821-A1FF-4177-AEE7-76D212191A09}</a:tableStyleId>
              </a:tblPr>
              <a:tblGrid>
                <a:gridCol w="397991">
                  <a:extLst>
                    <a:ext uri="{9D8B030D-6E8A-4147-A177-3AD203B41FA5}">
                      <a16:colId xmlns:a16="http://schemas.microsoft.com/office/drawing/2014/main" val="129369586"/>
                    </a:ext>
                  </a:extLst>
                </a:gridCol>
                <a:gridCol w="5044471">
                  <a:extLst>
                    <a:ext uri="{9D8B030D-6E8A-4147-A177-3AD203B41FA5}">
                      <a16:colId xmlns:a16="http://schemas.microsoft.com/office/drawing/2014/main" val="1543094243"/>
                    </a:ext>
                  </a:extLst>
                </a:gridCol>
                <a:gridCol w="763205">
                  <a:extLst>
                    <a:ext uri="{9D8B030D-6E8A-4147-A177-3AD203B41FA5}">
                      <a16:colId xmlns:a16="http://schemas.microsoft.com/office/drawing/2014/main" val="1988343126"/>
                    </a:ext>
                  </a:extLst>
                </a:gridCol>
              </a:tblGrid>
              <a:tr h="131288">
                <a:tc>
                  <a:txBody>
                    <a:bodyPr/>
                    <a:lstStyle/>
                    <a:p>
                      <a:pPr algn="l" fontAlgn="b"/>
                      <a:r>
                        <a:rPr lang="en-US" sz="1100" b="0" i="0" u="none" strike="noStrike" dirty="0">
                          <a:solidFill>
                            <a:schemeClr val="bg1"/>
                          </a:solidFill>
                          <a:effectLst/>
                          <a:latin typeface="Calibri" panose="020F0502020204030204" pitchFamily="34" charset="0"/>
                        </a:rPr>
                        <a:t>Rank</a:t>
                      </a:r>
                    </a:p>
                  </a:txBody>
                  <a:tcPr marL="6350" marR="6350" marT="6350" marB="0" anchor="b"/>
                </a:tc>
                <a:tc>
                  <a:txBody>
                    <a:bodyPr/>
                    <a:lstStyle/>
                    <a:p>
                      <a:pPr algn="l" fontAlgn="b"/>
                      <a:r>
                        <a:rPr lang="en-US" sz="1100" b="0" u="none" strike="noStrike" dirty="0">
                          <a:solidFill>
                            <a:schemeClr val="bg1"/>
                          </a:solidFill>
                          <a:effectLst/>
                        </a:rPr>
                        <a:t>Research Priority Domains - Ranking</a:t>
                      </a:r>
                      <a:endParaRPr lang="en-US" sz="1100" b="0" i="0" u="none" strike="noStrike" dirty="0">
                        <a:solidFill>
                          <a:schemeClr val="bg1"/>
                        </a:solidFill>
                        <a:effectLst/>
                        <a:latin typeface="Calibri" panose="020F0502020204030204" pitchFamily="34" charset="0"/>
                      </a:endParaRPr>
                    </a:p>
                  </a:txBody>
                  <a:tcPr marL="6350" marR="6350" marT="6350" marB="0" anchor="b"/>
                </a:tc>
                <a:tc>
                  <a:txBody>
                    <a:bodyPr/>
                    <a:lstStyle/>
                    <a:p>
                      <a:pPr algn="l" fontAlgn="b"/>
                      <a:r>
                        <a:rPr lang="en-US" sz="1100" b="0" u="none" strike="noStrike" dirty="0">
                          <a:solidFill>
                            <a:schemeClr val="bg1"/>
                          </a:solidFill>
                          <a:effectLst/>
                        </a:rPr>
                        <a:t>Weighted Ranking</a:t>
                      </a:r>
                      <a:endParaRPr lang="en-US" sz="1100" b="0" i="0" u="none" strike="noStrike" dirty="0">
                        <a:solidFill>
                          <a:schemeClr val="bg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19358465"/>
                  </a:ext>
                </a:extLst>
              </a:tr>
              <a:tr h="241065">
                <a:tc>
                  <a:txBody>
                    <a:bodyPr/>
                    <a:lstStyle/>
                    <a:p>
                      <a:pPr algn="l" fontAlgn="b"/>
                      <a:r>
                        <a:rPr lang="en-US" sz="1100" b="0" i="0" u="none" strike="noStrike" dirty="0">
                          <a:solidFill>
                            <a:srgbClr val="000000"/>
                          </a:solidFill>
                          <a:effectLst/>
                          <a:latin typeface="Calibri" panose="020F0502020204030204" pitchFamily="34" charset="0"/>
                        </a:rPr>
                        <a:t>1</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Community-based interventions for suicide prevention</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467</a:t>
                      </a:r>
                    </a:p>
                  </a:txBody>
                  <a:tcPr marL="6350" marR="6350" marT="6350" marB="0" anchor="b"/>
                </a:tc>
                <a:extLst>
                  <a:ext uri="{0D108BD9-81ED-4DB2-BD59-A6C34878D82A}">
                    <a16:rowId xmlns:a16="http://schemas.microsoft.com/office/drawing/2014/main" val="674669305"/>
                  </a:ext>
                </a:extLst>
              </a:tr>
              <a:tr h="241065">
                <a:tc>
                  <a:txBody>
                    <a:bodyPr/>
                    <a:lstStyle/>
                    <a:p>
                      <a:pPr algn="l" fontAlgn="b"/>
                      <a:r>
                        <a:rPr lang="en-US" sz="1100" b="0" i="0" u="none" strike="noStrike" dirty="0">
                          <a:solidFill>
                            <a:srgbClr val="000000"/>
                          </a:solidFill>
                          <a:effectLst/>
                          <a:latin typeface="Calibri" panose="020F0502020204030204" pitchFamily="34" charset="0"/>
                        </a:rPr>
                        <a:t>2</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Family and social network-based interventions and postventions</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374</a:t>
                      </a:r>
                    </a:p>
                  </a:txBody>
                  <a:tcPr marL="6350" marR="6350" marT="6350" marB="0" anchor="b"/>
                </a:tc>
                <a:extLst>
                  <a:ext uri="{0D108BD9-81ED-4DB2-BD59-A6C34878D82A}">
                    <a16:rowId xmlns:a16="http://schemas.microsoft.com/office/drawing/2014/main" val="1256515051"/>
                  </a:ext>
                </a:extLst>
              </a:tr>
              <a:tr h="482130">
                <a:tc>
                  <a:txBody>
                    <a:bodyPr/>
                    <a:lstStyle/>
                    <a:p>
                      <a:pPr algn="l" fontAlgn="b"/>
                      <a:r>
                        <a:rPr lang="en-US" sz="1100" b="0" i="0" u="none" strike="noStrike" dirty="0">
                          <a:solidFill>
                            <a:srgbClr val="000000"/>
                          </a:solidFill>
                          <a:effectLst/>
                          <a:latin typeface="Calibri" panose="020F0502020204030204" pitchFamily="34" charset="0"/>
                        </a:rPr>
                        <a:t>3</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Psychotherapies and other non-somatic interventions for suicide prevention</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350</a:t>
                      </a:r>
                    </a:p>
                  </a:txBody>
                  <a:tcPr marL="6350" marR="6350" marT="6350" marB="0" anchor="b"/>
                </a:tc>
                <a:extLst>
                  <a:ext uri="{0D108BD9-81ED-4DB2-BD59-A6C34878D82A}">
                    <a16:rowId xmlns:a16="http://schemas.microsoft.com/office/drawing/2014/main" val="1580265023"/>
                  </a:ext>
                </a:extLst>
              </a:tr>
              <a:tr h="482130">
                <a:tc>
                  <a:txBody>
                    <a:bodyPr/>
                    <a:lstStyle/>
                    <a:p>
                      <a:pPr algn="l" fontAlgn="b"/>
                      <a:r>
                        <a:rPr lang="en-US" sz="1100" b="0" i="0" u="none" strike="noStrike" dirty="0">
                          <a:solidFill>
                            <a:srgbClr val="000000"/>
                          </a:solidFill>
                          <a:effectLst/>
                          <a:latin typeface="Calibri" panose="020F0502020204030204" pitchFamily="34" charset="0"/>
                        </a:rPr>
                        <a:t>4</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Lethal Means Safety approaches to suicide prevention</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342</a:t>
                      </a:r>
                    </a:p>
                  </a:txBody>
                  <a:tcPr marL="6350" marR="6350" marT="6350" marB="0" anchor="b"/>
                </a:tc>
                <a:extLst>
                  <a:ext uri="{0D108BD9-81ED-4DB2-BD59-A6C34878D82A}">
                    <a16:rowId xmlns:a16="http://schemas.microsoft.com/office/drawing/2014/main" val="314612051"/>
                  </a:ext>
                </a:extLst>
              </a:tr>
              <a:tr h="482130">
                <a:tc>
                  <a:txBody>
                    <a:bodyPr/>
                    <a:lstStyle/>
                    <a:p>
                      <a:pPr algn="l" fontAlgn="b"/>
                      <a:r>
                        <a:rPr lang="en-US" sz="1100" b="0" i="0" u="none" strike="noStrike" dirty="0">
                          <a:solidFill>
                            <a:srgbClr val="000000"/>
                          </a:solidFill>
                          <a:effectLst/>
                          <a:latin typeface="Calibri" panose="020F0502020204030204" pitchFamily="34" charset="0"/>
                        </a:rPr>
                        <a:t>5</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Technology, including wearable devices and text data, to assess for suicide risk and to provide suicide prevention interventions and self-management strategies</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209</a:t>
                      </a:r>
                    </a:p>
                  </a:txBody>
                  <a:tcPr marL="6350" marR="6350" marT="6350" marB="0" anchor="b"/>
                </a:tc>
                <a:extLst>
                  <a:ext uri="{0D108BD9-81ED-4DB2-BD59-A6C34878D82A}">
                    <a16:rowId xmlns:a16="http://schemas.microsoft.com/office/drawing/2014/main" val="1880703163"/>
                  </a:ext>
                </a:extLst>
              </a:tr>
              <a:tr h="482130">
                <a:tc>
                  <a:txBody>
                    <a:bodyPr/>
                    <a:lstStyle/>
                    <a:p>
                      <a:pPr algn="l" fontAlgn="b"/>
                      <a:r>
                        <a:rPr lang="en-US" sz="1100" b="0" i="0" u="none" strike="noStrike" dirty="0">
                          <a:solidFill>
                            <a:srgbClr val="000000"/>
                          </a:solidFill>
                          <a:effectLst/>
                          <a:latin typeface="Calibri" panose="020F0502020204030204" pitchFamily="34" charset="0"/>
                        </a:rPr>
                        <a:t>6</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Psychopharmacological and other somatic interventions (e.g., TMS) to prevent suicide</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200</a:t>
                      </a:r>
                    </a:p>
                  </a:txBody>
                  <a:tcPr marL="6350" marR="6350" marT="6350" marB="0" anchor="b"/>
                </a:tc>
                <a:extLst>
                  <a:ext uri="{0D108BD9-81ED-4DB2-BD59-A6C34878D82A}">
                    <a16:rowId xmlns:a16="http://schemas.microsoft.com/office/drawing/2014/main" val="1244309400"/>
                  </a:ext>
                </a:extLst>
              </a:tr>
              <a:tr h="482130">
                <a:tc>
                  <a:txBody>
                    <a:bodyPr/>
                    <a:lstStyle/>
                    <a:p>
                      <a:pPr algn="l" fontAlgn="b"/>
                      <a:r>
                        <a:rPr lang="en-US" sz="1100" b="0" i="0" u="none" strike="noStrike" dirty="0">
                          <a:solidFill>
                            <a:srgbClr val="000000"/>
                          </a:solidFill>
                          <a:effectLst/>
                          <a:latin typeface="Calibri" panose="020F0502020204030204" pitchFamily="34" charset="0"/>
                        </a:rPr>
                        <a:t>7</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Machine-based suicide risk algorithms that utilize large existing data sets to improve risk accuracy or developing precision-medicine approaches to suicide prevention</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145</a:t>
                      </a:r>
                    </a:p>
                  </a:txBody>
                  <a:tcPr marL="6350" marR="6350" marT="6350" marB="0" anchor="b"/>
                </a:tc>
                <a:extLst>
                  <a:ext uri="{0D108BD9-81ED-4DB2-BD59-A6C34878D82A}">
                    <a16:rowId xmlns:a16="http://schemas.microsoft.com/office/drawing/2014/main" val="4041180714"/>
                  </a:ext>
                </a:extLst>
              </a:tr>
              <a:tr h="482130">
                <a:tc>
                  <a:txBody>
                    <a:bodyPr/>
                    <a:lstStyle/>
                    <a:p>
                      <a:pPr algn="l" fontAlgn="b"/>
                      <a:r>
                        <a:rPr lang="en-US" sz="1100" b="0" i="0" u="none" strike="noStrike" dirty="0">
                          <a:solidFill>
                            <a:srgbClr val="000000"/>
                          </a:solidFill>
                          <a:effectLst/>
                          <a:latin typeface="Calibri" panose="020F0502020204030204" pitchFamily="34" charset="0"/>
                        </a:rPr>
                        <a:t>8</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Suicide risk screening, evaluation effectiveness, and processes within VA</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138</a:t>
                      </a:r>
                    </a:p>
                  </a:txBody>
                  <a:tcPr marL="6350" marR="6350" marT="6350" marB="0" anchor="b"/>
                </a:tc>
                <a:extLst>
                  <a:ext uri="{0D108BD9-81ED-4DB2-BD59-A6C34878D82A}">
                    <a16:rowId xmlns:a16="http://schemas.microsoft.com/office/drawing/2014/main" val="1323815490"/>
                  </a:ext>
                </a:extLst>
              </a:tr>
              <a:tr h="482130">
                <a:tc>
                  <a:txBody>
                    <a:bodyPr/>
                    <a:lstStyle/>
                    <a:p>
                      <a:pPr algn="l" fontAlgn="b"/>
                      <a:r>
                        <a:rPr lang="en-US" sz="1100" b="0" i="0" u="none" strike="noStrike" dirty="0">
                          <a:solidFill>
                            <a:srgbClr val="000000"/>
                          </a:solidFill>
                          <a:effectLst/>
                          <a:latin typeface="Calibri" panose="020F0502020204030204" pitchFamily="34" charset="0"/>
                        </a:rPr>
                        <a:t>9</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Biological mechanisms and genetic contributions to suicide</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72</a:t>
                      </a:r>
                    </a:p>
                  </a:txBody>
                  <a:tcPr marL="6350" marR="6350" marT="6350" marB="0" anchor="b"/>
                </a:tc>
                <a:extLst>
                  <a:ext uri="{0D108BD9-81ED-4DB2-BD59-A6C34878D82A}">
                    <a16:rowId xmlns:a16="http://schemas.microsoft.com/office/drawing/2014/main" val="2075382383"/>
                  </a:ext>
                </a:extLst>
              </a:tr>
              <a:tr h="241065">
                <a:tc>
                  <a:txBody>
                    <a:bodyPr/>
                    <a:lstStyle/>
                    <a:p>
                      <a:pPr algn="l" fontAlgn="b"/>
                      <a:r>
                        <a:rPr lang="en-US" sz="1100" b="0" i="0" u="none" strike="noStrike" dirty="0">
                          <a:solidFill>
                            <a:srgbClr val="000000"/>
                          </a:solidFill>
                          <a:effectLst/>
                          <a:latin typeface="Calibri" panose="020F0502020204030204" pitchFamily="34" charset="0"/>
                        </a:rPr>
                        <a:t>10</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Educational or messaging offerings to stakeholders (Veterans, community, clinicians, families/peers, </a:t>
                      </a:r>
                      <a:r>
                        <a:rPr lang="en-US" sz="1100" b="0" i="0" u="none" strike="noStrike" dirty="0" err="1">
                          <a:solidFill>
                            <a:srgbClr val="000000"/>
                          </a:solidFill>
                          <a:effectLst/>
                          <a:latin typeface="Calibri" panose="020F0502020204030204" pitchFamily="34" charset="0"/>
                        </a:rPr>
                        <a:t>etc</a:t>
                      </a:r>
                      <a:r>
                        <a:rPr lang="en-US" sz="1100" b="0" i="0" u="none" strike="noStrike" dirty="0">
                          <a:solidFill>
                            <a:srgbClr val="000000"/>
                          </a:solidFill>
                          <a:effectLst/>
                          <a:latin typeface="Calibri" panose="020F0502020204030204" pitchFamily="34" charset="0"/>
                        </a:rPr>
                        <a:t>)</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57</a:t>
                      </a:r>
                    </a:p>
                  </a:txBody>
                  <a:tcPr marL="6350" marR="6350" marT="6350" marB="0" anchor="b"/>
                </a:tc>
                <a:extLst>
                  <a:ext uri="{0D108BD9-81ED-4DB2-BD59-A6C34878D82A}">
                    <a16:rowId xmlns:a16="http://schemas.microsoft.com/office/drawing/2014/main" val="2165685420"/>
                  </a:ext>
                </a:extLst>
              </a:tr>
            </a:tbl>
          </a:graphicData>
        </a:graphic>
      </p:graphicFrame>
      <p:sp>
        <p:nvSpPr>
          <p:cNvPr id="10" name="TextBox 9">
            <a:extLst>
              <a:ext uri="{FF2B5EF4-FFF2-40B4-BE49-F238E27FC236}">
                <a16:creationId xmlns:a16="http://schemas.microsoft.com/office/drawing/2014/main" id="{64404974-9EE1-3F7C-953A-21CA5C060ED1}"/>
              </a:ext>
            </a:extLst>
          </p:cNvPr>
          <p:cNvSpPr txBox="1"/>
          <p:nvPr/>
        </p:nvSpPr>
        <p:spPr>
          <a:xfrm>
            <a:off x="6590270" y="1246080"/>
            <a:ext cx="5315980" cy="1477328"/>
          </a:xfrm>
          <a:prstGeom prst="rect">
            <a:avLst/>
          </a:prstGeom>
          <a:noFill/>
        </p:spPr>
        <p:txBody>
          <a:bodyPr wrap="square" rtlCol="0">
            <a:spAutoFit/>
          </a:bodyPr>
          <a:lstStyle/>
          <a:p>
            <a:r>
              <a:rPr lang="en-US" i="1" dirty="0"/>
              <a:t>Ranking was based on weighted method:</a:t>
            </a:r>
          </a:p>
          <a:p>
            <a:r>
              <a:rPr lang="en-US" i="1" dirty="0"/>
              <a:t>- A Ranking of 1 gives the domain a score of 10, down to a Ranking of 10 gives the domain a score of 1. Combining all rankings across all responses results in these overall ranks. </a:t>
            </a:r>
          </a:p>
        </p:txBody>
      </p:sp>
    </p:spTree>
    <p:extLst>
      <p:ext uri="{BB962C8B-B14F-4D97-AF65-F5344CB8AC3E}">
        <p14:creationId xmlns:p14="http://schemas.microsoft.com/office/powerpoint/2010/main" val="3964960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EA375-B1FF-E6B0-843B-B1412B34B69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818AB9E-A2C1-E1A1-0E31-720586E7FDF0}"/>
              </a:ext>
            </a:extLst>
          </p:cNvPr>
          <p:cNvSpPr>
            <a:spLocks noGrp="1"/>
          </p:cNvSpPr>
          <p:nvPr>
            <p:ph type="title"/>
          </p:nvPr>
        </p:nvSpPr>
        <p:spPr/>
        <p:txBody>
          <a:bodyPr/>
          <a:lstStyle/>
          <a:p>
            <a:r>
              <a:rPr lang="en-US" sz="3600" dirty="0"/>
              <a:t>High Priority Domain Example Studies</a:t>
            </a:r>
          </a:p>
        </p:txBody>
      </p:sp>
      <p:sp>
        <p:nvSpPr>
          <p:cNvPr id="5" name="Slide Number Placeholder 4">
            <a:extLst>
              <a:ext uri="{FF2B5EF4-FFF2-40B4-BE49-F238E27FC236}">
                <a16:creationId xmlns:a16="http://schemas.microsoft.com/office/drawing/2014/main" id="{182F23DC-EDEB-5966-B641-93CA2EE516C7}"/>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19</a:t>
            </a:fld>
            <a:endParaRPr lang="en-US"/>
          </a:p>
        </p:txBody>
      </p:sp>
      <p:graphicFrame>
        <p:nvGraphicFramePr>
          <p:cNvPr id="4" name="Content Placeholder 3">
            <a:extLst>
              <a:ext uri="{FF2B5EF4-FFF2-40B4-BE49-F238E27FC236}">
                <a16:creationId xmlns:a16="http://schemas.microsoft.com/office/drawing/2014/main" id="{D41FC09B-9BD3-DC6D-2CB6-1DD9A8FD2C99}"/>
              </a:ext>
            </a:extLst>
          </p:cNvPr>
          <p:cNvGraphicFramePr>
            <a:graphicFrameLocks noGrp="1"/>
          </p:cNvGraphicFramePr>
          <p:nvPr>
            <p:ph idx="4294967295"/>
            <p:extLst>
              <p:ext uri="{D42A27DB-BD31-4B8C-83A1-F6EECF244321}">
                <p14:modId xmlns:p14="http://schemas.microsoft.com/office/powerpoint/2010/main" val="2820785999"/>
              </p:ext>
            </p:extLst>
          </p:nvPr>
        </p:nvGraphicFramePr>
        <p:xfrm>
          <a:off x="123097" y="986155"/>
          <a:ext cx="11945806" cy="573532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189669045"/>
                    </a:ext>
                  </a:extLst>
                </a:gridCol>
                <a:gridCol w="8364406">
                  <a:extLst>
                    <a:ext uri="{9D8B030D-6E8A-4147-A177-3AD203B41FA5}">
                      <a16:colId xmlns:a16="http://schemas.microsoft.com/office/drawing/2014/main" val="2635512918"/>
                    </a:ext>
                  </a:extLst>
                </a:gridCol>
              </a:tblGrid>
              <a:tr h="370840">
                <a:tc>
                  <a:txBody>
                    <a:bodyPr/>
                    <a:lstStyle/>
                    <a:p>
                      <a:r>
                        <a:rPr lang="en-US" dirty="0"/>
                        <a:t>Domains</a:t>
                      </a:r>
                    </a:p>
                  </a:txBody>
                  <a:tcPr/>
                </a:tc>
                <a:tc>
                  <a:txBody>
                    <a:bodyPr/>
                    <a:lstStyle/>
                    <a:p>
                      <a:r>
                        <a:rPr lang="en-US" dirty="0"/>
                        <a:t>Selected Free Responses</a:t>
                      </a:r>
                    </a:p>
                  </a:txBody>
                  <a:tcPr/>
                </a:tc>
                <a:extLst>
                  <a:ext uri="{0D108BD9-81ED-4DB2-BD59-A6C34878D82A}">
                    <a16:rowId xmlns:a16="http://schemas.microsoft.com/office/drawing/2014/main" val="40507853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Biological mechanisms and genetic contributions to suicide</a:t>
                      </a:r>
                      <a:endParaRPr lang="en-US" sz="1400" kern="1200" dirty="0">
                        <a:solidFill>
                          <a:schemeClr val="dk1"/>
                        </a:solidFill>
                        <a:effectLst/>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Approx half of a person's total risk for suicide is genetic in nature, but the biological basis of suicide is largely unknown. This is one of the key areas that will have to be understood better if we ever want to truly get a handle on suicide prevention and treatment of high risk individuals.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I think we need to study the biomarkers (e.g., DNA methylation) of changes in suicide risk as measured by validated scales such as the BSS.</a:t>
                      </a:r>
                    </a:p>
                    <a:p>
                      <a:endParaRPr lang="en-US" sz="1400" dirty="0"/>
                    </a:p>
                  </a:txBody>
                  <a:tcPr/>
                </a:tc>
                <a:extLst>
                  <a:ext uri="{0D108BD9-81ED-4DB2-BD59-A6C34878D82A}">
                    <a16:rowId xmlns:a16="http://schemas.microsoft.com/office/drawing/2014/main" val="13150646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Suicide risk screening, evaluation effectiveness, and processes within VA</a:t>
                      </a:r>
                      <a:endParaRPr lang="en-US" sz="1400" kern="1200" dirty="0">
                        <a:solidFill>
                          <a:schemeClr val="dk1"/>
                        </a:solidFill>
                        <a:effectLst/>
                        <a:latin typeface="+mn-lt"/>
                        <a:ea typeface="+mn-ea"/>
                        <a:cs typeface="+mn-cs"/>
                      </a:endParaRPr>
                    </a:p>
                    <a:p>
                      <a:endParaRPr lang="en-US" sz="105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Identification of veterans at low to moderate risk who should be targeted through public health approaches, particularly those outside of mental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evaluation of effectiveness of traditional screening within VA. Does filling out a CSSRS impact clinical outcomes</a:t>
                      </a:r>
                    </a:p>
                    <a:p>
                      <a:pPr marL="171450" indent="-171450">
                        <a:buFont typeface="Arial" panose="020B0604020202020204" pitchFamily="34" charset="0"/>
                        <a:buChar char="•"/>
                      </a:pPr>
                      <a:endParaRPr lang="en-US" sz="1050" dirty="0"/>
                    </a:p>
                  </a:txBody>
                  <a:tcPr/>
                </a:tc>
                <a:extLst>
                  <a:ext uri="{0D108BD9-81ED-4DB2-BD59-A6C34878D82A}">
                    <a16:rowId xmlns:a16="http://schemas.microsoft.com/office/drawing/2014/main" val="6589577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Machine-based suicide risk algorithms that utilize large existing data sets...</a:t>
                      </a:r>
                      <a:endParaRPr lang="en-US" sz="1400" kern="1200" dirty="0">
                        <a:solidFill>
                          <a:schemeClr val="dk1"/>
                        </a:solidFill>
                        <a:effectLst/>
                        <a:latin typeface="+mn-lt"/>
                        <a:ea typeface="+mn-ea"/>
                        <a:cs typeface="+mn-cs"/>
                      </a:endParaRPr>
                    </a:p>
                    <a:p>
                      <a:endParaRPr lang="en-US" sz="105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Can risk algorithms be developed that would eliminate need for universal screening and result in screening based on fluid risk as identified through machine-based processes.</a:t>
                      </a:r>
                    </a:p>
                    <a:p>
                      <a:pPr marL="171450" indent="-171450">
                        <a:buFont typeface="Arial" panose="020B0604020202020204" pitchFamily="34" charset="0"/>
                        <a:buChar char="•"/>
                      </a:pPr>
                      <a:endParaRPr lang="en-US" sz="1050" dirty="0"/>
                    </a:p>
                  </a:txBody>
                  <a:tcPr/>
                </a:tc>
                <a:extLst>
                  <a:ext uri="{0D108BD9-81ED-4DB2-BD59-A6C34878D82A}">
                    <a16:rowId xmlns:a16="http://schemas.microsoft.com/office/drawing/2014/main" val="38220016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Technology, including wearable devices and text data, to assess for suicide...</a:t>
                      </a:r>
                      <a:endParaRPr lang="en-US" sz="1400" kern="1200" dirty="0">
                        <a:solidFill>
                          <a:schemeClr val="dk1"/>
                        </a:solidFill>
                        <a:effectLst/>
                        <a:latin typeface="+mn-lt"/>
                        <a:ea typeface="+mn-ea"/>
                        <a:cs typeface="+mn-cs"/>
                      </a:endParaRPr>
                    </a:p>
                    <a:p>
                      <a:endParaRPr lang="en-US" sz="105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leveraging technologies and EMA data to better understand fluctuations in suicide risk and also potential points of intervention</a:t>
                      </a:r>
                    </a:p>
                    <a:p>
                      <a:pPr marL="171450" indent="-171450">
                        <a:buFont typeface="Arial" panose="020B0604020202020204" pitchFamily="34" charset="0"/>
                        <a:buChar char="•"/>
                      </a:pPr>
                      <a:endParaRPr lang="en-US" sz="1050" dirty="0"/>
                    </a:p>
                  </a:txBody>
                  <a:tcPr/>
                </a:tc>
                <a:extLst>
                  <a:ext uri="{0D108BD9-81ED-4DB2-BD59-A6C34878D82A}">
                    <a16:rowId xmlns:a16="http://schemas.microsoft.com/office/drawing/2014/main" val="29571757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Community-based interventions for suicide prevention</a:t>
                      </a:r>
                      <a:endParaRPr lang="en-US" sz="1400" kern="1200" dirty="0">
                        <a:solidFill>
                          <a:schemeClr val="dk1"/>
                        </a:solidFill>
                        <a:effectLst/>
                        <a:latin typeface="+mn-lt"/>
                        <a:ea typeface="+mn-ea"/>
                        <a:cs typeface="+mn-cs"/>
                      </a:endParaRPr>
                    </a:p>
                    <a:p>
                      <a:endParaRPr lang="en-US" sz="105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I agree with those who note that VA work must be paired with community interventions to help those who will never enter a VA (the majority of suicides). We know very little in this area.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Developing strategies to engage non-VHA users in SP programming at VA including LMS counseling.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building collaborations with community partners and leveraging community resources to create shifts/changes in suicide outcomes over the longer term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kern="1200" dirty="0">
                        <a:solidFill>
                          <a:schemeClr val="dk1"/>
                        </a:solidFill>
                        <a:effectLst/>
                        <a:latin typeface="+mn-lt"/>
                        <a:ea typeface="+mn-ea"/>
                        <a:cs typeface="+mn-cs"/>
                      </a:endParaRPr>
                    </a:p>
                    <a:p>
                      <a:pPr marL="171450" indent="-171450">
                        <a:buFont typeface="Arial" panose="020B0604020202020204" pitchFamily="34" charset="0"/>
                        <a:buChar char="•"/>
                      </a:pPr>
                      <a:endParaRPr lang="en-US" sz="1050" dirty="0"/>
                    </a:p>
                  </a:txBody>
                  <a:tcPr/>
                </a:tc>
                <a:extLst>
                  <a:ext uri="{0D108BD9-81ED-4DB2-BD59-A6C34878D82A}">
                    <a16:rowId xmlns:a16="http://schemas.microsoft.com/office/drawing/2014/main" val="2290161249"/>
                  </a:ext>
                </a:extLst>
              </a:tr>
            </a:tbl>
          </a:graphicData>
        </a:graphic>
      </p:graphicFrame>
    </p:spTree>
    <p:extLst>
      <p:ext uri="{BB962C8B-B14F-4D97-AF65-F5344CB8AC3E}">
        <p14:creationId xmlns:p14="http://schemas.microsoft.com/office/powerpoint/2010/main" val="356143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A27C9BC4-6B16-CF4D-A6EB-65EF194F970C}"/>
              </a:ext>
            </a:extLst>
          </p:cNvPr>
          <p:cNvGraphicFramePr>
            <a:graphicFrameLocks noGrp="1"/>
          </p:cNvGraphicFramePr>
          <p:nvPr>
            <p:extLst>
              <p:ext uri="{D42A27DB-BD31-4B8C-83A1-F6EECF244321}">
                <p14:modId xmlns:p14="http://schemas.microsoft.com/office/powerpoint/2010/main" val="421341814"/>
              </p:ext>
            </p:extLst>
          </p:nvPr>
        </p:nvGraphicFramePr>
        <p:xfrm>
          <a:off x="390525" y="986593"/>
          <a:ext cx="11443656" cy="3278674"/>
        </p:xfrm>
        <a:graphic>
          <a:graphicData uri="http://schemas.openxmlformats.org/drawingml/2006/table">
            <a:tbl>
              <a:tblPr>
                <a:tableStyleId>{5C22544A-7EE6-4342-B048-85BDC9FD1C3A}</a:tableStyleId>
              </a:tblPr>
              <a:tblGrid>
                <a:gridCol w="1576621">
                  <a:extLst>
                    <a:ext uri="{9D8B030D-6E8A-4147-A177-3AD203B41FA5}">
                      <a16:colId xmlns:a16="http://schemas.microsoft.com/office/drawing/2014/main" val="1012313156"/>
                    </a:ext>
                  </a:extLst>
                </a:gridCol>
                <a:gridCol w="3642312">
                  <a:extLst>
                    <a:ext uri="{9D8B030D-6E8A-4147-A177-3AD203B41FA5}">
                      <a16:colId xmlns:a16="http://schemas.microsoft.com/office/drawing/2014/main" val="383571781"/>
                    </a:ext>
                  </a:extLst>
                </a:gridCol>
                <a:gridCol w="6224723">
                  <a:extLst>
                    <a:ext uri="{9D8B030D-6E8A-4147-A177-3AD203B41FA5}">
                      <a16:colId xmlns:a16="http://schemas.microsoft.com/office/drawing/2014/main" val="566159063"/>
                    </a:ext>
                  </a:extLst>
                </a:gridCol>
              </a:tblGrid>
              <a:tr h="404897">
                <a:tc>
                  <a:txBody>
                    <a:bodyPr/>
                    <a:lstStyle/>
                    <a:p>
                      <a:r>
                        <a:rPr lang="en-US" sz="1800" b="1"/>
                        <a:t>Time</a:t>
                      </a:r>
                    </a:p>
                  </a:txBody>
                  <a:tcPr>
                    <a:lnL w="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sz="1800" b="1"/>
                        <a:t>Item</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sz="1800" b="1"/>
                        <a:t>Objective</a:t>
                      </a:r>
                    </a:p>
                  </a:txBody>
                  <a:tcPr>
                    <a:lnL w="12700" cap="flat" cmpd="sng" algn="ctr">
                      <a:solidFill>
                        <a:schemeClr val="tx1"/>
                      </a:solidFill>
                      <a:prstDash val="sysDash"/>
                      <a:round/>
                      <a:headEnd type="none" w="med" len="med"/>
                      <a:tailEnd type="none" w="med" len="med"/>
                    </a:lnL>
                    <a:lnR w="0" cap="flat" cmpd="sng" algn="ctr">
                      <a:noFill/>
                      <a:prstDash val="sysDash"/>
                      <a:round/>
                      <a:headEnd type="none" w="med" len="med"/>
                      <a:tailEnd type="none" w="med" len="med"/>
                    </a:lnR>
                    <a:lnT w="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9528925"/>
                  </a:ext>
                </a:extLst>
              </a:tr>
              <a:tr h="708570">
                <a:tc>
                  <a:txBody>
                    <a:bodyPr/>
                    <a:lstStyle/>
                    <a:p>
                      <a:pPr algn="ctr"/>
                      <a:r>
                        <a:rPr lang="en-US" sz="1800" b="0" dirty="0"/>
                        <a:t>3:00 – 3:05</a:t>
                      </a:r>
                    </a:p>
                  </a:txBody>
                  <a:tcPr anchor="ctr">
                    <a:lnL w="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a:t>Review AMP Development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800" b="0" dirty="0"/>
                        <a:t>Discuss portfolio reorganization in ISRM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t>Review portfolio purview statement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t>Review priority setting process</a:t>
                      </a:r>
                    </a:p>
                  </a:txBody>
                  <a:tcPr>
                    <a:lnL w="12700" cap="flat" cmpd="sng" algn="ctr">
                      <a:solidFill>
                        <a:schemeClr val="tx1"/>
                      </a:solidFill>
                      <a:prstDash val="sysDash"/>
                      <a:round/>
                      <a:headEnd type="none" w="med" len="med"/>
                      <a:tailEnd type="none" w="med" len="med"/>
                    </a:lnL>
                    <a:lnR w="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3781680"/>
                  </a:ext>
                </a:extLst>
              </a:tr>
              <a:tr h="478499">
                <a:tc>
                  <a:txBody>
                    <a:bodyPr/>
                    <a:lstStyle/>
                    <a:p>
                      <a:pPr marL="0" lvl="0" indent="0" algn="ctr">
                        <a:lnSpc>
                          <a:spcPct val="100000"/>
                        </a:lnSpc>
                        <a:spcBef>
                          <a:spcPts val="0"/>
                        </a:spcBef>
                        <a:spcAft>
                          <a:spcPts val="0"/>
                        </a:spcAft>
                        <a:buNone/>
                      </a:pPr>
                      <a:r>
                        <a:rPr lang="en-US" sz="1800" dirty="0">
                          <a:solidFill>
                            <a:schemeClr val="tx1"/>
                          </a:solidFill>
                        </a:rPr>
                        <a:t>3:05 – 3:35</a:t>
                      </a:r>
                      <a:endParaRPr lang="en-US" sz="1800" dirty="0"/>
                    </a:p>
                  </a:txBody>
                  <a:tcPr anchor="ctr">
                    <a:lnL w="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lvl="0" indent="0" algn="l">
                        <a:lnSpc>
                          <a:spcPct val="100000"/>
                        </a:lnSpc>
                        <a:spcBef>
                          <a:spcPts val="0"/>
                        </a:spcBef>
                        <a:spcAft>
                          <a:spcPts val="0"/>
                        </a:spcAft>
                        <a:buNone/>
                      </a:pPr>
                      <a:r>
                        <a:rPr lang="en-US" sz="1800" dirty="0">
                          <a:solidFill>
                            <a:schemeClr val="tx1"/>
                          </a:solidFill>
                        </a:rPr>
                        <a:t>Initial Results from SP Priority Survey</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a:lnSpc>
                          <a:spcPct val="100000"/>
                        </a:lnSpc>
                        <a:spcBef>
                          <a:spcPts val="0"/>
                        </a:spcBef>
                        <a:spcAft>
                          <a:spcPts val="0"/>
                        </a:spcAft>
                        <a:buClr>
                          <a:srgbClr val="000000"/>
                        </a:buClr>
                        <a:buFont typeface="Arial,Sans-Serif"/>
                        <a:buChar char="•"/>
                      </a:pPr>
                      <a:r>
                        <a:rPr lang="en-US" sz="1800" b="0" i="0" u="none" strike="noStrike" noProof="0" dirty="0">
                          <a:solidFill>
                            <a:schemeClr val="tx1"/>
                          </a:solidFill>
                          <a:latin typeface="+mn-lt"/>
                        </a:rPr>
                        <a:t>Review survey data from SPRINT investigators</a:t>
                      </a:r>
                    </a:p>
                    <a:p>
                      <a:pPr marL="285750" marR="0" lvl="0" indent="-285750" algn="l">
                        <a:lnSpc>
                          <a:spcPct val="100000"/>
                        </a:lnSpc>
                        <a:spcBef>
                          <a:spcPts val="0"/>
                        </a:spcBef>
                        <a:spcAft>
                          <a:spcPts val="0"/>
                        </a:spcAft>
                        <a:buClr>
                          <a:srgbClr val="000000"/>
                        </a:buClr>
                        <a:buFont typeface="Arial,Sans-Serif"/>
                        <a:buChar char="•"/>
                      </a:pPr>
                      <a:r>
                        <a:rPr lang="en-US" sz="1800" b="0" i="0" u="none" strike="noStrike" noProof="0" dirty="0">
                          <a:solidFill>
                            <a:schemeClr val="tx1"/>
                          </a:solidFill>
                          <a:latin typeface="+mn-lt"/>
                        </a:rPr>
                        <a:t>Discuss themes of results</a:t>
                      </a:r>
                      <a:endParaRPr lang="en-US" sz="1800" dirty="0"/>
                    </a:p>
                  </a:txBody>
                  <a:tcPr>
                    <a:lnL w="12700" cap="flat" cmpd="sng" algn="ctr">
                      <a:solidFill>
                        <a:schemeClr val="tx1"/>
                      </a:solidFill>
                      <a:prstDash val="sysDash"/>
                      <a:round/>
                      <a:headEnd type="none" w="med" len="med"/>
                      <a:tailEnd type="none" w="med" len="med"/>
                    </a:lnL>
                    <a:lnR w="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8274520"/>
                  </a:ext>
                </a:extLst>
              </a:tr>
              <a:tr h="404897">
                <a:tc>
                  <a:txBody>
                    <a:bodyPr/>
                    <a:lstStyle/>
                    <a:p>
                      <a:pPr marL="0" lvl="0" indent="0" algn="ctr">
                        <a:lnSpc>
                          <a:spcPct val="100000"/>
                        </a:lnSpc>
                        <a:spcBef>
                          <a:spcPts val="0"/>
                        </a:spcBef>
                        <a:spcAft>
                          <a:spcPts val="0"/>
                        </a:spcAft>
                        <a:buNone/>
                      </a:pPr>
                      <a:r>
                        <a:rPr lang="en-US" sz="1800" dirty="0"/>
                        <a:t>3:35 – 3:45</a:t>
                      </a:r>
                    </a:p>
                  </a:txBody>
                  <a:tcPr anchor="ctr">
                    <a:lnL w="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0">
                      <a:noFill/>
                    </a:lnTlToBr>
                    <a:lnBlToTr w="0">
                      <a:noFill/>
                    </a:lnBlToTr>
                    <a:solidFill>
                      <a:schemeClr val="bg1"/>
                    </a:solidFill>
                  </a:tcPr>
                </a:tc>
                <a:tc>
                  <a:txBody>
                    <a:bodyPr/>
                    <a:lstStyle/>
                    <a:p>
                      <a:pPr marL="0" lvl="0" indent="0" algn="l">
                        <a:lnSpc>
                          <a:spcPct val="100000"/>
                        </a:lnSpc>
                        <a:spcBef>
                          <a:spcPts val="0"/>
                        </a:spcBef>
                        <a:spcAft>
                          <a:spcPts val="0"/>
                        </a:spcAft>
                        <a:buNone/>
                      </a:pPr>
                      <a:r>
                        <a:rPr lang="en-US" sz="1800" dirty="0"/>
                        <a:t>Discussion Questions</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0">
                      <a:noFill/>
                    </a:lnTlToBr>
                    <a:lnBlToTr w="0">
                      <a:noFill/>
                    </a:lnBlToTr>
                    <a:solidFill>
                      <a:schemeClr val="bg1"/>
                    </a:solidFill>
                  </a:tcPr>
                </a:tc>
                <a:tc>
                  <a:txBody>
                    <a:bodyPr/>
                    <a:lstStyle/>
                    <a:p>
                      <a:pPr marL="283210" marR="0" lvl="0" indent="-283210" algn="l">
                        <a:lnSpc>
                          <a:spcPct val="100000"/>
                        </a:lnSpc>
                        <a:spcBef>
                          <a:spcPts val="0"/>
                        </a:spcBef>
                        <a:spcAft>
                          <a:spcPts val="0"/>
                        </a:spcAft>
                        <a:buClr>
                          <a:srgbClr val="000000"/>
                        </a:buClr>
                        <a:buFont typeface="Arial"/>
                        <a:buChar char="•"/>
                      </a:pPr>
                      <a:r>
                        <a:rPr lang="en-US" sz="1800" b="0" i="0" u="none" strike="noStrike" noProof="0" dirty="0"/>
                        <a:t>How to collaborate with SMEs</a:t>
                      </a:r>
                    </a:p>
                    <a:p>
                      <a:pPr marL="283210" marR="0" lvl="0" indent="-283210" algn="l">
                        <a:lnSpc>
                          <a:spcPct val="100000"/>
                        </a:lnSpc>
                        <a:spcBef>
                          <a:spcPts val="0"/>
                        </a:spcBef>
                        <a:spcAft>
                          <a:spcPts val="0"/>
                        </a:spcAft>
                        <a:buClr>
                          <a:srgbClr val="000000"/>
                        </a:buClr>
                        <a:buFont typeface="Arial"/>
                        <a:buChar char="•"/>
                      </a:pPr>
                      <a:r>
                        <a:rPr lang="en-US" sz="1800" b="0" i="0" u="none" strike="noStrike" noProof="0" dirty="0"/>
                        <a:t>How to balance our funding priorities</a:t>
                      </a:r>
                    </a:p>
                    <a:p>
                      <a:pPr marL="283210" marR="0" lvl="0" indent="-283210" algn="l">
                        <a:lnSpc>
                          <a:spcPct val="100000"/>
                        </a:lnSpc>
                        <a:spcBef>
                          <a:spcPts val="0"/>
                        </a:spcBef>
                        <a:spcAft>
                          <a:spcPts val="0"/>
                        </a:spcAft>
                        <a:buClr>
                          <a:srgbClr val="000000"/>
                        </a:buClr>
                        <a:buFont typeface="Arial"/>
                        <a:buChar char="•"/>
                      </a:pPr>
                      <a:r>
                        <a:rPr lang="en-US" sz="1800" b="0" i="0" u="none" strike="noStrike" noProof="0" dirty="0"/>
                        <a:t>Timeframe for consensus panel</a:t>
                      </a:r>
                    </a:p>
                  </a:txBody>
                  <a:tcPr anchor="ctr">
                    <a:lnL w="12700" cap="flat" cmpd="sng" algn="ctr">
                      <a:solidFill>
                        <a:schemeClr val="tx1"/>
                      </a:solidFill>
                      <a:prstDash val="sysDash"/>
                      <a:round/>
                      <a:headEnd type="none" w="med" len="med"/>
                      <a:tailEnd type="none" w="med" len="med"/>
                    </a:lnL>
                    <a:lnR w="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3809965795"/>
                  </a:ext>
                </a:extLst>
              </a:tr>
              <a:tr h="404897">
                <a:tc>
                  <a:txBody>
                    <a:bodyPr/>
                    <a:lstStyle/>
                    <a:p>
                      <a:pPr marL="0" lvl="0" indent="0" algn="ctr">
                        <a:lnSpc>
                          <a:spcPct val="100000"/>
                        </a:lnSpc>
                        <a:spcBef>
                          <a:spcPts val="0"/>
                        </a:spcBef>
                        <a:spcAft>
                          <a:spcPts val="0"/>
                        </a:spcAft>
                        <a:buNone/>
                      </a:pPr>
                      <a:r>
                        <a:rPr lang="en-US" sz="1800" dirty="0"/>
                        <a:t>3:45 – 3:50</a:t>
                      </a:r>
                    </a:p>
                  </a:txBody>
                  <a:tcPr anchor="ctr">
                    <a:lnL w="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0" cap="flat" cmpd="sng" algn="ctr">
                      <a:noFill/>
                      <a:prstDash val="sysDash"/>
                      <a:round/>
                      <a:headEnd type="none" w="med" len="med"/>
                      <a:tailEnd type="none" w="med" len="med"/>
                    </a:lnB>
                    <a:lnTlToBr w="0">
                      <a:noFill/>
                    </a:lnTlToBr>
                    <a:lnBlToTr w="0">
                      <a:noFill/>
                    </a:lnBlToTr>
                    <a:solidFill>
                      <a:schemeClr val="bg1"/>
                    </a:solidFill>
                  </a:tcPr>
                </a:tc>
                <a:tc>
                  <a:txBody>
                    <a:bodyPr/>
                    <a:lstStyle/>
                    <a:p>
                      <a:pPr marL="0" lvl="0" indent="0" algn="l">
                        <a:lnSpc>
                          <a:spcPct val="100000"/>
                        </a:lnSpc>
                        <a:spcBef>
                          <a:spcPts val="0"/>
                        </a:spcBef>
                        <a:spcAft>
                          <a:spcPts val="0"/>
                        </a:spcAft>
                        <a:buNone/>
                      </a:pPr>
                      <a:r>
                        <a:rPr lang="en-US" sz="1800" dirty="0"/>
                        <a:t>Next Steps</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0" cap="flat" cmpd="sng" algn="ctr">
                      <a:noFill/>
                      <a:prstDash val="sysDash"/>
                      <a:round/>
                      <a:headEnd type="none" w="med" len="med"/>
                      <a:tailEnd type="none" w="med" len="med"/>
                    </a:lnB>
                    <a:lnTlToBr w="0">
                      <a:noFill/>
                    </a:lnTlToBr>
                    <a:lnBlToTr w="0">
                      <a:noFill/>
                    </a:lnBlToTr>
                    <a:solidFill>
                      <a:schemeClr val="bg1"/>
                    </a:solidFill>
                  </a:tcPr>
                </a:tc>
                <a:tc>
                  <a:txBody>
                    <a:bodyPr/>
                    <a:lstStyle/>
                    <a:p>
                      <a:pPr marL="283210" marR="0" lvl="0" indent="-283210" algn="l">
                        <a:lnSpc>
                          <a:spcPct val="100000"/>
                        </a:lnSpc>
                        <a:spcBef>
                          <a:spcPts val="0"/>
                        </a:spcBef>
                        <a:spcAft>
                          <a:spcPts val="0"/>
                        </a:spcAft>
                        <a:buClr>
                          <a:srgbClr val="000000"/>
                        </a:buClr>
                        <a:buFont typeface="Arial"/>
                        <a:buChar char="•"/>
                      </a:pPr>
                      <a:r>
                        <a:rPr lang="en-US" sz="1800" b="0" i="0" u="none" strike="noStrike" noProof="0" dirty="0"/>
                        <a:t>Review next steps in priority development</a:t>
                      </a:r>
                    </a:p>
                  </a:txBody>
                  <a:tcPr anchor="ctr">
                    <a:lnL w="12700" cap="flat" cmpd="sng" algn="ctr">
                      <a:solidFill>
                        <a:schemeClr val="tx1"/>
                      </a:solidFill>
                      <a:prstDash val="sysDash"/>
                      <a:round/>
                      <a:headEnd type="none" w="med" len="med"/>
                      <a:tailEnd type="none" w="med" len="med"/>
                    </a:lnL>
                    <a:lnR w="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0" cap="flat" cmpd="sng" algn="ctr">
                      <a:noFill/>
                      <a:prstDash val="sysDash"/>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3951114324"/>
                  </a:ext>
                </a:extLst>
              </a:tr>
            </a:tbl>
          </a:graphicData>
        </a:graphic>
      </p:graphicFrame>
      <p:sp>
        <p:nvSpPr>
          <p:cNvPr id="5" name="Title 1">
            <a:extLst>
              <a:ext uri="{FF2B5EF4-FFF2-40B4-BE49-F238E27FC236}">
                <a16:creationId xmlns:a16="http://schemas.microsoft.com/office/drawing/2014/main" id="{FFF15D91-524A-7758-B837-22DDE07C410F}"/>
              </a:ext>
            </a:extLst>
          </p:cNvPr>
          <p:cNvSpPr txBox="1">
            <a:spLocks/>
          </p:cNvSpPr>
          <p:nvPr/>
        </p:nvSpPr>
        <p:spPr>
          <a:xfrm>
            <a:off x="390525" y="97245"/>
            <a:ext cx="10515600" cy="680223"/>
          </a:xfrm>
          <a:prstGeom prst="rect">
            <a:avLst/>
          </a:prstGeom>
        </p:spPr>
        <p:txBody>
          <a:bodyPr anchor="ctr" anchorCtr="0"/>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a:ln>
                  <a:noFill/>
                </a:ln>
                <a:solidFill>
                  <a:prstClr val="white"/>
                </a:solidFill>
                <a:effectLst/>
                <a:uLnTx/>
                <a:uFillTx/>
                <a:latin typeface="Calibri Light" panose="020F0302020204030204"/>
                <a:ea typeface="+mj-ea"/>
                <a:cs typeface="Calibri Light"/>
              </a:rPr>
              <a:t>Agenda</a:t>
            </a:r>
          </a:p>
        </p:txBody>
      </p:sp>
    </p:spTree>
    <p:extLst>
      <p:ext uri="{BB962C8B-B14F-4D97-AF65-F5344CB8AC3E}">
        <p14:creationId xmlns:p14="http://schemas.microsoft.com/office/powerpoint/2010/main" val="3352216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F250D-EC14-BDFA-2525-50EDF36A508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EF7A617-A564-F78B-823C-AA4C96AA87CC}"/>
              </a:ext>
            </a:extLst>
          </p:cNvPr>
          <p:cNvSpPr>
            <a:spLocks noGrp="1"/>
          </p:cNvSpPr>
          <p:nvPr>
            <p:ph type="title"/>
          </p:nvPr>
        </p:nvSpPr>
        <p:spPr/>
        <p:txBody>
          <a:bodyPr/>
          <a:lstStyle/>
          <a:p>
            <a:r>
              <a:rPr lang="en-US" sz="3600" dirty="0"/>
              <a:t>High Priority Domain Example Studies</a:t>
            </a:r>
          </a:p>
        </p:txBody>
      </p:sp>
      <p:sp>
        <p:nvSpPr>
          <p:cNvPr id="5" name="Slide Number Placeholder 4">
            <a:extLst>
              <a:ext uri="{FF2B5EF4-FFF2-40B4-BE49-F238E27FC236}">
                <a16:creationId xmlns:a16="http://schemas.microsoft.com/office/drawing/2014/main" id="{BB685EC2-DFD4-B19B-B1BF-B2779A14525B}"/>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20</a:t>
            </a:fld>
            <a:endParaRPr lang="en-US"/>
          </a:p>
        </p:txBody>
      </p:sp>
      <p:graphicFrame>
        <p:nvGraphicFramePr>
          <p:cNvPr id="4" name="Content Placeholder 3">
            <a:extLst>
              <a:ext uri="{FF2B5EF4-FFF2-40B4-BE49-F238E27FC236}">
                <a16:creationId xmlns:a16="http://schemas.microsoft.com/office/drawing/2014/main" id="{39D6152E-EC0A-6F9A-8970-F522832EBD07}"/>
              </a:ext>
            </a:extLst>
          </p:cNvPr>
          <p:cNvGraphicFramePr>
            <a:graphicFrameLocks noGrp="1"/>
          </p:cNvGraphicFramePr>
          <p:nvPr>
            <p:ph idx="4294967295"/>
            <p:extLst>
              <p:ext uri="{D42A27DB-BD31-4B8C-83A1-F6EECF244321}">
                <p14:modId xmlns:p14="http://schemas.microsoft.com/office/powerpoint/2010/main" val="938421863"/>
              </p:ext>
            </p:extLst>
          </p:nvPr>
        </p:nvGraphicFramePr>
        <p:xfrm>
          <a:off x="123097" y="909320"/>
          <a:ext cx="11945806" cy="5948680"/>
        </p:xfrm>
        <a:graphic>
          <a:graphicData uri="http://schemas.openxmlformats.org/drawingml/2006/table">
            <a:tbl>
              <a:tblPr firstRow="1" bandRow="1">
                <a:tableStyleId>{5C22544A-7EE6-4342-B048-85BDC9FD1C3A}</a:tableStyleId>
              </a:tblPr>
              <a:tblGrid>
                <a:gridCol w="3362325">
                  <a:extLst>
                    <a:ext uri="{9D8B030D-6E8A-4147-A177-3AD203B41FA5}">
                      <a16:colId xmlns:a16="http://schemas.microsoft.com/office/drawing/2014/main" val="189669045"/>
                    </a:ext>
                  </a:extLst>
                </a:gridCol>
                <a:gridCol w="8583481">
                  <a:extLst>
                    <a:ext uri="{9D8B030D-6E8A-4147-A177-3AD203B41FA5}">
                      <a16:colId xmlns:a16="http://schemas.microsoft.com/office/drawing/2014/main" val="2635512918"/>
                    </a:ext>
                  </a:extLst>
                </a:gridCol>
              </a:tblGrid>
              <a:tr h="370840">
                <a:tc>
                  <a:txBody>
                    <a:bodyPr/>
                    <a:lstStyle/>
                    <a:p>
                      <a:r>
                        <a:rPr lang="en-US" dirty="0"/>
                        <a:t>Domains</a:t>
                      </a:r>
                    </a:p>
                  </a:txBody>
                  <a:tcPr/>
                </a:tc>
                <a:tc>
                  <a:txBody>
                    <a:bodyPr/>
                    <a:lstStyle/>
                    <a:p>
                      <a:r>
                        <a:rPr lang="en-US" dirty="0"/>
                        <a:t>Selected Free Responses</a:t>
                      </a:r>
                    </a:p>
                  </a:txBody>
                  <a:tcPr/>
                </a:tc>
                <a:extLst>
                  <a:ext uri="{0D108BD9-81ED-4DB2-BD59-A6C34878D82A}">
                    <a16:rowId xmlns:a16="http://schemas.microsoft.com/office/drawing/2014/main" val="4050785390"/>
                  </a:ext>
                </a:extLst>
              </a:tr>
              <a:tr h="370840">
                <a:tc>
                  <a:txBody>
                    <a:bodyPr/>
                    <a:lstStyle/>
                    <a:p>
                      <a:r>
                        <a:rPr lang="en-US" sz="1400" b="1" dirty="0"/>
                        <a:t>Psychopharmacological and other somatic interventions (e.g., TMS) to </a:t>
                      </a:r>
                      <a:r>
                        <a:rPr lang="en-US" sz="1400" b="1" dirty="0" err="1"/>
                        <a:t>preven</a:t>
                      </a:r>
                      <a:r>
                        <a:rPr lang="en-US" sz="1400" b="1" dirty="0"/>
                        <a:t>...</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Ketamine large study needs to be done. Development ant testing of psychedelics</a:t>
                      </a:r>
                    </a:p>
                    <a:p>
                      <a:pPr marL="171450" indent="-171450">
                        <a:buFont typeface="Arial" panose="020B0604020202020204" pitchFamily="34" charset="0"/>
                        <a:buChar char="•"/>
                      </a:pPr>
                      <a:endParaRPr lang="en-US" sz="1400" dirty="0"/>
                    </a:p>
                  </a:txBody>
                  <a:tcPr/>
                </a:tc>
                <a:extLst>
                  <a:ext uri="{0D108BD9-81ED-4DB2-BD59-A6C34878D82A}">
                    <a16:rowId xmlns:a16="http://schemas.microsoft.com/office/drawing/2014/main" val="15029461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Psychotherapies and other non-somatic interventions for suicide prevention</a:t>
                      </a:r>
                      <a:endParaRPr lang="en-US" sz="1400" kern="1200" dirty="0">
                        <a:solidFill>
                          <a:schemeClr val="dk1"/>
                        </a:solidFill>
                        <a:effectLst/>
                        <a:latin typeface="+mn-lt"/>
                        <a:ea typeface="+mn-ea"/>
                        <a:cs typeface="+mn-cs"/>
                      </a:endParaRPr>
                    </a:p>
                    <a:p>
                      <a:endParaRPr lang="en-US" sz="105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We need more work aimed at figuring out the most cost effective approaches for reducing suicide risk through therapy. It's not clear how much CBT-SP does over and above safety planning alone; group format's need to be explored as well as web-based and digital interventions. We need to try to get the interventions that are known to work to as many at risk veterans as possible. </a:t>
                      </a:r>
                    </a:p>
                    <a:p>
                      <a:pPr marL="171450" indent="-171450">
                        <a:buFont typeface="Arial" panose="020B0604020202020204" pitchFamily="34" charset="0"/>
                        <a:buChar char="•"/>
                      </a:pPr>
                      <a:r>
                        <a:rPr lang="en-US" sz="1400" dirty="0"/>
                        <a:t>Developing novel psychotherapies to address suicide risk and conducting randomized controlled trials to build their evidence base</a:t>
                      </a:r>
                    </a:p>
                    <a:p>
                      <a:pPr marL="171450" indent="-171450">
                        <a:buFont typeface="Arial" panose="020B0604020202020204" pitchFamily="34" charset="0"/>
                        <a:buChar char="•"/>
                      </a:pPr>
                      <a:r>
                        <a:rPr lang="en-US" sz="1400" dirty="0"/>
                        <a:t>Developing a large network of sites for large multi-site clinical trials.</a:t>
                      </a:r>
                    </a:p>
                    <a:p>
                      <a:pPr marL="171450" indent="-171450">
                        <a:buFont typeface="Arial" panose="020B0604020202020204" pitchFamily="34" charset="0"/>
                        <a:buChar char="•"/>
                      </a:pPr>
                      <a:endParaRPr lang="en-US" sz="1400" dirty="0"/>
                    </a:p>
                  </a:txBody>
                  <a:tcPr/>
                </a:tc>
                <a:extLst>
                  <a:ext uri="{0D108BD9-81ED-4DB2-BD59-A6C34878D82A}">
                    <a16:rowId xmlns:a16="http://schemas.microsoft.com/office/drawing/2014/main" val="14774260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Lethal Means Safety approaches to suicide prevention</a:t>
                      </a:r>
                      <a:endParaRPr lang="en-US" sz="1400" kern="1200" dirty="0">
                        <a:solidFill>
                          <a:schemeClr val="dk1"/>
                        </a:solidFill>
                        <a:effectLst/>
                        <a:latin typeface="+mn-lt"/>
                        <a:ea typeface="+mn-ea"/>
                        <a:cs typeface="+mn-cs"/>
                      </a:endParaRPr>
                    </a:p>
                    <a:p>
                      <a:endParaRPr lang="en-US" sz="105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Focus resources on rapidly implementing and assessing the impact of current best practice lethal means safety for suicide prevention.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Examining the impact of Lethal Means Safety Counseling Interventions on Behavior (e.g., use of safe storage); examining the impact of LMS programs and distribution of safe storage on suicidal behaviors and death</a:t>
                      </a:r>
                    </a:p>
                    <a:p>
                      <a:pPr marL="171450" indent="-171450">
                        <a:buFont typeface="Arial" panose="020B0604020202020204" pitchFamily="34" charset="0"/>
                        <a:buChar char="•"/>
                      </a:pPr>
                      <a:endParaRPr lang="en-US" sz="1400" dirty="0"/>
                    </a:p>
                  </a:txBody>
                  <a:tcPr/>
                </a:tc>
                <a:extLst>
                  <a:ext uri="{0D108BD9-81ED-4DB2-BD59-A6C34878D82A}">
                    <a16:rowId xmlns:a16="http://schemas.microsoft.com/office/drawing/2014/main" val="32594101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Family and social network-based interventions and postventions</a:t>
                      </a:r>
                      <a:endParaRPr lang="en-US" sz="1400" kern="1200" dirty="0">
                        <a:solidFill>
                          <a:schemeClr val="dk1"/>
                        </a:solidFill>
                        <a:effectLst/>
                        <a:latin typeface="+mn-lt"/>
                        <a:ea typeface="+mn-ea"/>
                        <a:cs typeface="+mn-cs"/>
                      </a:endParaRPr>
                    </a:p>
                    <a:p>
                      <a:endParaRPr lang="en-US" sz="105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Interventions to improve support and helpfulness of family members and professional caregivers in their efforts to support a Veteran at risk for suicide </a:t>
                      </a:r>
                    </a:p>
                    <a:p>
                      <a:pPr marL="171450" indent="-171450">
                        <a:buFont typeface="Arial" panose="020B0604020202020204" pitchFamily="34" charset="0"/>
                        <a:buChar char="•"/>
                      </a:pPr>
                      <a:endParaRPr lang="en-US" sz="1400" dirty="0"/>
                    </a:p>
                  </a:txBody>
                  <a:tcPr/>
                </a:tc>
                <a:extLst>
                  <a:ext uri="{0D108BD9-81ED-4DB2-BD59-A6C34878D82A}">
                    <a16:rowId xmlns:a16="http://schemas.microsoft.com/office/drawing/2014/main" val="19410920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Educational or messaging offerings to stakeholders (Veterans, community, cl...</a:t>
                      </a:r>
                      <a:endParaRPr lang="en-US" sz="1400" kern="1200" dirty="0">
                        <a:solidFill>
                          <a:schemeClr val="dk1"/>
                        </a:solidFill>
                        <a:effectLst/>
                        <a:latin typeface="+mn-lt"/>
                        <a:ea typeface="+mn-ea"/>
                        <a:cs typeface="+mn-cs"/>
                      </a:endParaRPr>
                    </a:p>
                    <a:p>
                      <a:endParaRPr lang="en-US" sz="105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Increase messaging to destigmatize suicide and increase help seeking, as well as increased messaging on resources and support options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As messaging is a universal prevention strategy, having more effective messaging especially for those who are currently at low-to-moderate acute and chronic risk to increase help-seeking may help us to reach a broader risk group.</a:t>
                      </a:r>
                    </a:p>
                    <a:p>
                      <a:pPr marL="171450" indent="-171450">
                        <a:buFont typeface="Arial" panose="020B0604020202020204" pitchFamily="34" charset="0"/>
                        <a:buChar char="•"/>
                      </a:pPr>
                      <a:endParaRPr lang="en-US" sz="1400" dirty="0"/>
                    </a:p>
                  </a:txBody>
                  <a:tcPr/>
                </a:tc>
                <a:extLst>
                  <a:ext uri="{0D108BD9-81ED-4DB2-BD59-A6C34878D82A}">
                    <a16:rowId xmlns:a16="http://schemas.microsoft.com/office/drawing/2014/main" val="3495809913"/>
                  </a:ext>
                </a:extLst>
              </a:tr>
            </a:tbl>
          </a:graphicData>
        </a:graphic>
      </p:graphicFrame>
    </p:spTree>
    <p:extLst>
      <p:ext uri="{BB962C8B-B14F-4D97-AF65-F5344CB8AC3E}">
        <p14:creationId xmlns:p14="http://schemas.microsoft.com/office/powerpoint/2010/main" val="2981474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21A69-809A-22DD-F56F-2C960343B42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89EB1EF-3FDF-DD6B-87AB-2E15B0914B1E}"/>
              </a:ext>
            </a:extLst>
          </p:cNvPr>
          <p:cNvSpPr>
            <a:spLocks noGrp="1"/>
          </p:cNvSpPr>
          <p:nvPr>
            <p:ph type="title"/>
          </p:nvPr>
        </p:nvSpPr>
        <p:spPr>
          <a:xfrm>
            <a:off x="285749" y="166264"/>
            <a:ext cx="10695759" cy="618385"/>
          </a:xfrm>
        </p:spPr>
        <p:txBody>
          <a:bodyPr/>
          <a:lstStyle/>
          <a:p>
            <a:r>
              <a:rPr lang="en-US" sz="3600" dirty="0"/>
              <a:t>Veteran Groups to Emphasize in Funding Announcements</a:t>
            </a:r>
          </a:p>
        </p:txBody>
      </p:sp>
      <p:sp>
        <p:nvSpPr>
          <p:cNvPr id="5" name="Slide Number Placeholder 4">
            <a:extLst>
              <a:ext uri="{FF2B5EF4-FFF2-40B4-BE49-F238E27FC236}">
                <a16:creationId xmlns:a16="http://schemas.microsoft.com/office/drawing/2014/main" id="{27F1350C-0AB1-C2E6-A62E-5701E6B1B262}"/>
              </a:ext>
            </a:extLst>
          </p:cNvPr>
          <p:cNvSpPr>
            <a:spLocks noGrp="1"/>
          </p:cNvSpPr>
          <p:nvPr>
            <p:ph type="sldNum" sz="quarter" idx="12"/>
          </p:nvPr>
        </p:nvSpPr>
        <p:spPr/>
        <p:txBody>
          <a:bodyPr/>
          <a:lstStyle/>
          <a:p>
            <a:fld id="{670A9334-4E67-F94F-A05E-0CE8B74A054E}" type="slidenum">
              <a:rPr lang="en-US" smtClean="0"/>
              <a:pPr/>
              <a:t>21</a:t>
            </a:fld>
            <a:endParaRPr lang="en-US"/>
          </a:p>
        </p:txBody>
      </p:sp>
      <p:graphicFrame>
        <p:nvGraphicFramePr>
          <p:cNvPr id="2" name="Content Placeholder 2">
            <a:extLst>
              <a:ext uri="{FF2B5EF4-FFF2-40B4-BE49-F238E27FC236}">
                <a16:creationId xmlns:a16="http://schemas.microsoft.com/office/drawing/2014/main" id="{424C4AAB-D196-38A3-6111-7ADB80A4005E}"/>
              </a:ext>
            </a:extLst>
          </p:cNvPr>
          <p:cNvGraphicFramePr>
            <a:graphicFrameLocks/>
          </p:cNvGraphicFramePr>
          <p:nvPr>
            <p:extLst>
              <p:ext uri="{D42A27DB-BD31-4B8C-83A1-F6EECF244321}">
                <p14:modId xmlns:p14="http://schemas.microsoft.com/office/powerpoint/2010/main" val="96296867"/>
              </p:ext>
            </p:extLst>
          </p:nvPr>
        </p:nvGraphicFramePr>
        <p:xfrm>
          <a:off x="285749" y="1177622"/>
          <a:ext cx="3940260" cy="3716540"/>
        </p:xfrm>
        <a:graphic>
          <a:graphicData uri="http://schemas.openxmlformats.org/drawingml/2006/table">
            <a:tbl>
              <a:tblPr firstRow="1" bandRow="1">
                <a:tableStyleId>{B301B821-A1FF-4177-AEE7-76D212191A09}</a:tableStyleId>
              </a:tblPr>
              <a:tblGrid>
                <a:gridCol w="389754">
                  <a:extLst>
                    <a:ext uri="{9D8B030D-6E8A-4147-A177-3AD203B41FA5}">
                      <a16:colId xmlns:a16="http://schemas.microsoft.com/office/drawing/2014/main" val="1209745687"/>
                    </a:ext>
                  </a:extLst>
                </a:gridCol>
                <a:gridCol w="2753168">
                  <a:extLst>
                    <a:ext uri="{9D8B030D-6E8A-4147-A177-3AD203B41FA5}">
                      <a16:colId xmlns:a16="http://schemas.microsoft.com/office/drawing/2014/main" val="1543094243"/>
                    </a:ext>
                  </a:extLst>
                </a:gridCol>
                <a:gridCol w="797338">
                  <a:extLst>
                    <a:ext uri="{9D8B030D-6E8A-4147-A177-3AD203B41FA5}">
                      <a16:colId xmlns:a16="http://schemas.microsoft.com/office/drawing/2014/main" val="1988343126"/>
                    </a:ext>
                  </a:extLst>
                </a:gridCol>
              </a:tblGrid>
              <a:tr h="131288">
                <a:tc>
                  <a:txBody>
                    <a:bodyPr/>
                    <a:lstStyle/>
                    <a:p>
                      <a:pPr algn="l" fontAlgn="b"/>
                      <a:r>
                        <a:rPr lang="en-US" sz="1100" b="0" i="0" u="none" strike="noStrike" dirty="0">
                          <a:solidFill>
                            <a:schemeClr val="bg1"/>
                          </a:solidFill>
                          <a:effectLst/>
                          <a:latin typeface="Calibri" panose="020F0502020204030204" pitchFamily="34" charset="0"/>
                        </a:rPr>
                        <a:t>Rank</a:t>
                      </a:r>
                    </a:p>
                  </a:txBody>
                  <a:tcPr marL="6350" marR="6350" marT="6350" marB="0" anchor="b"/>
                </a:tc>
                <a:tc>
                  <a:txBody>
                    <a:bodyPr/>
                    <a:lstStyle/>
                    <a:p>
                      <a:pPr algn="l" fontAlgn="b"/>
                      <a:r>
                        <a:rPr lang="en-US" sz="1100" b="0" u="none" strike="noStrike" dirty="0">
                          <a:solidFill>
                            <a:schemeClr val="bg1"/>
                          </a:solidFill>
                          <a:effectLst/>
                        </a:rPr>
                        <a:t>Research Priority Domains - Ranking</a:t>
                      </a:r>
                      <a:endParaRPr lang="en-US" sz="1100" b="0" i="0" u="none" strike="noStrike" dirty="0">
                        <a:solidFill>
                          <a:schemeClr val="bg1"/>
                        </a:solidFill>
                        <a:effectLst/>
                        <a:latin typeface="Calibri" panose="020F0502020204030204" pitchFamily="34" charset="0"/>
                      </a:endParaRPr>
                    </a:p>
                  </a:txBody>
                  <a:tcPr marL="6350" marR="6350" marT="6350" marB="0" anchor="b"/>
                </a:tc>
                <a:tc>
                  <a:txBody>
                    <a:bodyPr/>
                    <a:lstStyle/>
                    <a:p>
                      <a:pPr algn="l" fontAlgn="b"/>
                      <a:r>
                        <a:rPr lang="en-US" sz="1100" b="0" u="none" strike="noStrike" dirty="0">
                          <a:solidFill>
                            <a:schemeClr val="bg1"/>
                          </a:solidFill>
                          <a:effectLst/>
                        </a:rPr>
                        <a:t>Weighted Ranking</a:t>
                      </a:r>
                      <a:endParaRPr lang="en-US" sz="1100" b="0" i="0" u="none" strike="noStrike" dirty="0">
                        <a:solidFill>
                          <a:schemeClr val="bg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19358465"/>
                  </a:ext>
                </a:extLst>
              </a:tr>
              <a:tr h="241065">
                <a:tc>
                  <a:txBody>
                    <a:bodyPr/>
                    <a:lstStyle/>
                    <a:p>
                      <a:pPr algn="l" fontAlgn="b"/>
                      <a:r>
                        <a:rPr lang="en-US" sz="1100" b="0" i="0" u="none" strike="noStrike" dirty="0">
                          <a:solidFill>
                            <a:srgbClr val="000000"/>
                          </a:solidFill>
                          <a:effectLst/>
                          <a:latin typeface="Calibri" panose="020F0502020204030204" pitchFamily="34" charset="0"/>
                        </a:rPr>
                        <a:t>1</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Veterans outside of VHA</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2.76</a:t>
                      </a:r>
                    </a:p>
                  </a:txBody>
                  <a:tcPr marL="6350" marR="6350" marT="6350" marB="0" anchor="b"/>
                </a:tc>
                <a:extLst>
                  <a:ext uri="{0D108BD9-81ED-4DB2-BD59-A6C34878D82A}">
                    <a16:rowId xmlns:a16="http://schemas.microsoft.com/office/drawing/2014/main" val="674669305"/>
                  </a:ext>
                </a:extLst>
              </a:tr>
              <a:tr h="241065">
                <a:tc>
                  <a:txBody>
                    <a:bodyPr/>
                    <a:lstStyle/>
                    <a:p>
                      <a:pPr algn="l" fontAlgn="b"/>
                      <a:r>
                        <a:rPr lang="en-US" sz="1100" b="0" i="0" u="none" strike="noStrike" dirty="0">
                          <a:solidFill>
                            <a:srgbClr val="000000"/>
                          </a:solidFill>
                          <a:effectLst/>
                          <a:latin typeface="Calibri" panose="020F0502020204030204" pitchFamily="34" charset="0"/>
                        </a:rPr>
                        <a:t>2</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LGBTQ+</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2.73</a:t>
                      </a:r>
                    </a:p>
                  </a:txBody>
                  <a:tcPr marL="6350" marR="6350" marT="6350" marB="0" anchor="b"/>
                </a:tc>
                <a:extLst>
                  <a:ext uri="{0D108BD9-81ED-4DB2-BD59-A6C34878D82A}">
                    <a16:rowId xmlns:a16="http://schemas.microsoft.com/office/drawing/2014/main" val="1256515051"/>
                  </a:ext>
                </a:extLst>
              </a:tr>
              <a:tr h="482130">
                <a:tc>
                  <a:txBody>
                    <a:bodyPr/>
                    <a:lstStyle/>
                    <a:p>
                      <a:pPr algn="l" fontAlgn="b"/>
                      <a:r>
                        <a:rPr lang="en-US" sz="1100" b="0" i="0" u="none" strike="noStrike" dirty="0">
                          <a:solidFill>
                            <a:srgbClr val="000000"/>
                          </a:solidFill>
                          <a:effectLst/>
                          <a:latin typeface="Calibri" panose="020F0502020204030204" pitchFamily="34" charset="0"/>
                        </a:rPr>
                        <a:t>3</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Female Veterans</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2.65</a:t>
                      </a:r>
                    </a:p>
                  </a:txBody>
                  <a:tcPr marL="6350" marR="6350" marT="6350" marB="0" anchor="b"/>
                </a:tc>
                <a:extLst>
                  <a:ext uri="{0D108BD9-81ED-4DB2-BD59-A6C34878D82A}">
                    <a16:rowId xmlns:a16="http://schemas.microsoft.com/office/drawing/2014/main" val="1580265023"/>
                  </a:ext>
                </a:extLst>
              </a:tr>
              <a:tr h="482130">
                <a:tc>
                  <a:txBody>
                    <a:bodyPr/>
                    <a:lstStyle/>
                    <a:p>
                      <a:pPr algn="l" fontAlgn="b"/>
                      <a:r>
                        <a:rPr lang="en-US" sz="1100" b="0" i="0" u="none" strike="noStrike" dirty="0">
                          <a:solidFill>
                            <a:srgbClr val="000000"/>
                          </a:solidFill>
                          <a:effectLst/>
                          <a:latin typeface="Calibri" panose="020F0502020204030204" pitchFamily="34" charset="0"/>
                        </a:rPr>
                        <a:t>4</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All Veterans at Risk</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2.6</a:t>
                      </a:r>
                    </a:p>
                  </a:txBody>
                  <a:tcPr marL="6350" marR="6350" marT="6350" marB="0" anchor="b"/>
                </a:tc>
                <a:extLst>
                  <a:ext uri="{0D108BD9-81ED-4DB2-BD59-A6C34878D82A}">
                    <a16:rowId xmlns:a16="http://schemas.microsoft.com/office/drawing/2014/main" val="314612051"/>
                  </a:ext>
                </a:extLst>
              </a:tr>
              <a:tr h="482130">
                <a:tc>
                  <a:txBody>
                    <a:bodyPr/>
                    <a:lstStyle/>
                    <a:p>
                      <a:pPr algn="l" fontAlgn="b"/>
                      <a:r>
                        <a:rPr lang="en-US" sz="1100" b="0" i="0" u="none" strike="noStrike" dirty="0">
                          <a:solidFill>
                            <a:srgbClr val="000000"/>
                          </a:solidFill>
                          <a:effectLst/>
                          <a:latin typeface="Calibri" panose="020F0502020204030204" pitchFamily="34" charset="0"/>
                        </a:rPr>
                        <a:t>5</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Racial/Ethnic Minority</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2.59</a:t>
                      </a:r>
                    </a:p>
                  </a:txBody>
                  <a:tcPr marL="6350" marR="6350" marT="6350" marB="0" anchor="b"/>
                </a:tc>
                <a:extLst>
                  <a:ext uri="{0D108BD9-81ED-4DB2-BD59-A6C34878D82A}">
                    <a16:rowId xmlns:a16="http://schemas.microsoft.com/office/drawing/2014/main" val="1880703163"/>
                  </a:ext>
                </a:extLst>
              </a:tr>
              <a:tr h="482130">
                <a:tc>
                  <a:txBody>
                    <a:bodyPr/>
                    <a:lstStyle/>
                    <a:p>
                      <a:pPr algn="l" fontAlgn="b"/>
                      <a:r>
                        <a:rPr lang="en-US" sz="1100" b="0" i="0" u="none" strike="noStrike" dirty="0">
                          <a:solidFill>
                            <a:srgbClr val="000000"/>
                          </a:solidFill>
                          <a:effectLst/>
                          <a:latin typeface="Calibri" panose="020F0502020204030204" pitchFamily="34" charset="0"/>
                        </a:rPr>
                        <a:t>6</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Younger Veterans</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2.54</a:t>
                      </a:r>
                    </a:p>
                  </a:txBody>
                  <a:tcPr marL="6350" marR="6350" marT="6350" marB="0" anchor="b"/>
                </a:tc>
                <a:extLst>
                  <a:ext uri="{0D108BD9-81ED-4DB2-BD59-A6C34878D82A}">
                    <a16:rowId xmlns:a16="http://schemas.microsoft.com/office/drawing/2014/main" val="1244309400"/>
                  </a:ext>
                </a:extLst>
              </a:tr>
              <a:tr h="482130">
                <a:tc>
                  <a:txBody>
                    <a:bodyPr/>
                    <a:lstStyle/>
                    <a:p>
                      <a:pPr algn="l" fontAlgn="b"/>
                      <a:r>
                        <a:rPr lang="en-US" sz="1100" b="0" i="0" u="none" strike="noStrike" dirty="0">
                          <a:solidFill>
                            <a:srgbClr val="000000"/>
                          </a:solidFill>
                          <a:effectLst/>
                          <a:latin typeface="Calibri" panose="020F0502020204030204" pitchFamily="34" charset="0"/>
                        </a:rPr>
                        <a:t>7</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Justice-Involved</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2.46</a:t>
                      </a:r>
                    </a:p>
                  </a:txBody>
                  <a:tcPr marL="6350" marR="6350" marT="6350" marB="0" anchor="b"/>
                </a:tc>
                <a:extLst>
                  <a:ext uri="{0D108BD9-81ED-4DB2-BD59-A6C34878D82A}">
                    <a16:rowId xmlns:a16="http://schemas.microsoft.com/office/drawing/2014/main" val="4041180714"/>
                  </a:ext>
                </a:extLst>
              </a:tr>
              <a:tr h="482130">
                <a:tc>
                  <a:txBody>
                    <a:bodyPr/>
                    <a:lstStyle/>
                    <a:p>
                      <a:pPr algn="l" fontAlgn="b"/>
                      <a:r>
                        <a:rPr lang="en-US" sz="1100" b="0" i="0" u="none" strike="noStrike" dirty="0">
                          <a:solidFill>
                            <a:srgbClr val="000000"/>
                          </a:solidFill>
                          <a:effectLst/>
                          <a:latin typeface="Calibri" panose="020F0502020204030204" pitchFamily="34" charset="0"/>
                        </a:rPr>
                        <a:t>8</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Older Veterans</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2.44</a:t>
                      </a:r>
                    </a:p>
                  </a:txBody>
                  <a:tcPr marL="6350" marR="6350" marT="6350" marB="0" anchor="b"/>
                </a:tc>
                <a:extLst>
                  <a:ext uri="{0D108BD9-81ED-4DB2-BD59-A6C34878D82A}">
                    <a16:rowId xmlns:a16="http://schemas.microsoft.com/office/drawing/2014/main" val="1323815490"/>
                  </a:ext>
                </a:extLst>
              </a:tr>
            </a:tbl>
          </a:graphicData>
        </a:graphic>
      </p:graphicFrame>
      <p:sp>
        <p:nvSpPr>
          <p:cNvPr id="4" name="TextBox 3">
            <a:extLst>
              <a:ext uri="{FF2B5EF4-FFF2-40B4-BE49-F238E27FC236}">
                <a16:creationId xmlns:a16="http://schemas.microsoft.com/office/drawing/2014/main" id="{38700F61-9E46-D8BF-1041-1346FA4165FE}"/>
              </a:ext>
            </a:extLst>
          </p:cNvPr>
          <p:cNvSpPr txBox="1"/>
          <p:nvPr/>
        </p:nvSpPr>
        <p:spPr>
          <a:xfrm>
            <a:off x="6590270" y="1246080"/>
            <a:ext cx="5315980" cy="2308324"/>
          </a:xfrm>
          <a:prstGeom prst="rect">
            <a:avLst/>
          </a:prstGeom>
          <a:noFill/>
        </p:spPr>
        <p:txBody>
          <a:bodyPr wrap="square" rtlCol="0">
            <a:spAutoFit/>
          </a:bodyPr>
          <a:lstStyle/>
          <a:p>
            <a:r>
              <a:rPr lang="en-US" i="1" dirty="0"/>
              <a:t>Observation and recommendation:</a:t>
            </a:r>
          </a:p>
          <a:p>
            <a:endParaRPr lang="en-US" i="1" dirty="0"/>
          </a:p>
          <a:p>
            <a:pPr marL="285750" indent="-285750">
              <a:buFont typeface="Arial" panose="020B0604020202020204" pitchFamily="34" charset="0"/>
              <a:buChar char="•"/>
            </a:pPr>
            <a:r>
              <a:rPr lang="en-US" i="1" dirty="0"/>
              <a:t>Minimal variance between subgroups</a:t>
            </a:r>
          </a:p>
          <a:p>
            <a:pPr marL="285750" indent="-285750">
              <a:buFont typeface="Arial" panose="020B0604020202020204" pitchFamily="34" charset="0"/>
              <a:buChar char="•"/>
            </a:pPr>
            <a:r>
              <a:rPr lang="en-US" i="1" dirty="0"/>
              <a:t>Recommend NOT using this information in any initial funding announcement</a:t>
            </a:r>
          </a:p>
          <a:p>
            <a:pPr marL="285750" indent="-285750">
              <a:buFont typeface="Arial" panose="020B0604020202020204" pitchFamily="34" charset="0"/>
              <a:buChar char="•"/>
            </a:pPr>
            <a:r>
              <a:rPr lang="en-US" i="1" dirty="0"/>
              <a:t>Identification of certain subpopulations might best be realized through other means (e.g., Annual Report)</a:t>
            </a:r>
          </a:p>
        </p:txBody>
      </p:sp>
    </p:spTree>
    <p:extLst>
      <p:ext uri="{BB962C8B-B14F-4D97-AF65-F5344CB8AC3E}">
        <p14:creationId xmlns:p14="http://schemas.microsoft.com/office/powerpoint/2010/main" val="4091648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2975-A6C6-CB53-641D-8494577031A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1EDB8F3-D86C-D499-15D7-22E8838AB210}"/>
              </a:ext>
            </a:extLst>
          </p:cNvPr>
          <p:cNvSpPr>
            <a:spLocks noGrp="1"/>
          </p:cNvSpPr>
          <p:nvPr>
            <p:ph type="body" sz="quarter" idx="10"/>
          </p:nvPr>
        </p:nvSpPr>
        <p:spPr/>
        <p:txBody>
          <a:bodyPr/>
          <a:lstStyle/>
          <a:p>
            <a:r>
              <a:rPr lang="en-US" dirty="0"/>
              <a:t>Discussion</a:t>
            </a:r>
          </a:p>
        </p:txBody>
      </p:sp>
      <p:sp>
        <p:nvSpPr>
          <p:cNvPr id="5" name="Slide Number Placeholder 4">
            <a:extLst>
              <a:ext uri="{FF2B5EF4-FFF2-40B4-BE49-F238E27FC236}">
                <a16:creationId xmlns:a16="http://schemas.microsoft.com/office/drawing/2014/main" id="{976A6618-5A6F-B71F-CA97-64AEE91EE310}"/>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22</a:t>
            </a:fld>
            <a:endParaRPr lang="en-US"/>
          </a:p>
        </p:txBody>
      </p:sp>
    </p:spTree>
    <p:extLst>
      <p:ext uri="{BB962C8B-B14F-4D97-AF65-F5344CB8AC3E}">
        <p14:creationId xmlns:p14="http://schemas.microsoft.com/office/powerpoint/2010/main" val="928577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415F9-8EAD-7682-BC0E-D3B97A70897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96F20AB-9DCA-0F4C-6163-8E23A9DCDF24}"/>
              </a:ext>
            </a:extLst>
          </p:cNvPr>
          <p:cNvSpPr>
            <a:spLocks noGrp="1"/>
          </p:cNvSpPr>
          <p:nvPr>
            <p:ph type="title"/>
          </p:nvPr>
        </p:nvSpPr>
        <p:spPr/>
        <p:txBody>
          <a:bodyPr/>
          <a:lstStyle/>
          <a:p>
            <a:r>
              <a:rPr lang="en-US" dirty="0"/>
              <a:t>Next Steps and </a:t>
            </a:r>
            <a:r>
              <a:rPr lang="en-US" dirty="0">
                <a:solidFill>
                  <a:srgbClr val="EC74CD"/>
                </a:solidFill>
              </a:rPr>
              <a:t>Discussion</a:t>
            </a:r>
            <a:r>
              <a:rPr lang="en-US" dirty="0"/>
              <a:t> Questions</a:t>
            </a:r>
          </a:p>
        </p:txBody>
      </p:sp>
      <p:sp>
        <p:nvSpPr>
          <p:cNvPr id="7" name="Content Placeholder 6">
            <a:extLst>
              <a:ext uri="{FF2B5EF4-FFF2-40B4-BE49-F238E27FC236}">
                <a16:creationId xmlns:a16="http://schemas.microsoft.com/office/drawing/2014/main" id="{4B41CBEB-F91B-1700-2B06-2670D0D24480}"/>
              </a:ext>
            </a:extLst>
          </p:cNvPr>
          <p:cNvSpPr>
            <a:spLocks noGrp="1"/>
          </p:cNvSpPr>
          <p:nvPr>
            <p:ph idx="1"/>
          </p:nvPr>
        </p:nvSpPr>
        <p:spPr/>
        <p:txBody>
          <a:bodyPr/>
          <a:lstStyle/>
          <a:p>
            <a:pPr marL="514350" indent="-514350">
              <a:buFont typeface="+mj-lt"/>
              <a:buAutoNum type="arabicPeriod"/>
            </a:pPr>
            <a:r>
              <a:rPr lang="en-US" dirty="0"/>
              <a:t>Complete collection of survey response</a:t>
            </a:r>
          </a:p>
          <a:p>
            <a:pPr marL="971550" lvl="1" indent="-514350">
              <a:buFont typeface="+mj-lt"/>
              <a:buAutoNum type="alphaLcPeriod"/>
            </a:pPr>
            <a:r>
              <a:rPr lang="en-US" dirty="0"/>
              <a:t>VEC – 2/29/2024</a:t>
            </a:r>
          </a:p>
          <a:p>
            <a:pPr marL="971550" lvl="1" indent="-514350">
              <a:buFont typeface="+mj-lt"/>
              <a:buAutoNum type="alphaLcPeriod"/>
            </a:pPr>
            <a:r>
              <a:rPr lang="en-US" dirty="0"/>
              <a:t>SPC VISN Leads / CHMOs – March 8</a:t>
            </a:r>
            <a:r>
              <a:rPr lang="en-US" baseline="30000" dirty="0"/>
              <a:t>th</a:t>
            </a:r>
            <a:endParaRPr lang="en-US" dirty="0"/>
          </a:p>
          <a:p>
            <a:pPr marL="971550" lvl="1" indent="-514350">
              <a:buFont typeface="+mj-lt"/>
              <a:buAutoNum type="alphaLcPeriod"/>
            </a:pPr>
            <a:r>
              <a:rPr lang="en-US" dirty="0"/>
              <a:t>Front line clinicians - ?</a:t>
            </a:r>
          </a:p>
          <a:p>
            <a:pPr marL="971550" lvl="1" indent="-514350">
              <a:buFont typeface="+mj-lt"/>
              <a:buAutoNum type="alphaLcPeriod"/>
            </a:pPr>
            <a:endParaRPr lang="en-US" dirty="0"/>
          </a:p>
          <a:p>
            <a:pPr marL="971550" lvl="1" indent="-514350">
              <a:buFont typeface="+mj-lt"/>
              <a:buAutoNum type="alphaLcPeriod"/>
            </a:pPr>
            <a:endParaRPr lang="en-US" dirty="0"/>
          </a:p>
          <a:p>
            <a:pPr marL="514350" indent="-514350">
              <a:buFont typeface="+mj-lt"/>
              <a:buAutoNum type="arabicPeriod"/>
            </a:pPr>
            <a:r>
              <a:rPr lang="en-US" dirty="0"/>
              <a:t>Synthesize Data / Determine topics for SME input </a:t>
            </a:r>
          </a:p>
          <a:p>
            <a:pPr marL="971550" lvl="1" indent="-514350">
              <a:buFont typeface="+mj-lt"/>
              <a:buAutoNum type="alphaLcPeriod"/>
            </a:pPr>
            <a:r>
              <a:rPr lang="en-US" dirty="0">
                <a:solidFill>
                  <a:srgbClr val="EC74CD"/>
                </a:solidFill>
              </a:rPr>
              <a:t>Working subgroup – Dobscha, Strickland, Constans (?)</a:t>
            </a:r>
          </a:p>
          <a:p>
            <a:pPr marL="0" indent="0">
              <a:buNone/>
            </a:pPr>
            <a:endParaRPr lang="en-US" dirty="0"/>
          </a:p>
        </p:txBody>
      </p:sp>
      <p:sp>
        <p:nvSpPr>
          <p:cNvPr id="5" name="Slide Number Placeholder 4">
            <a:extLst>
              <a:ext uri="{FF2B5EF4-FFF2-40B4-BE49-F238E27FC236}">
                <a16:creationId xmlns:a16="http://schemas.microsoft.com/office/drawing/2014/main" id="{5B11A402-7821-415F-1C96-CF62784309EB}"/>
              </a:ext>
            </a:extLst>
          </p:cNvPr>
          <p:cNvSpPr>
            <a:spLocks noGrp="1"/>
          </p:cNvSpPr>
          <p:nvPr>
            <p:ph type="sldNum" sz="quarter" idx="12"/>
          </p:nvPr>
        </p:nvSpPr>
        <p:spPr/>
        <p:txBody>
          <a:bodyPr/>
          <a:lstStyle/>
          <a:p>
            <a:fld id="{670A9334-4E67-F94F-A05E-0CE8B74A054E}" type="slidenum">
              <a:rPr lang="en-US" smtClean="0"/>
              <a:pPr/>
              <a:t>23</a:t>
            </a:fld>
            <a:endParaRPr lang="en-US"/>
          </a:p>
        </p:txBody>
      </p:sp>
    </p:spTree>
    <p:extLst>
      <p:ext uri="{BB962C8B-B14F-4D97-AF65-F5344CB8AC3E}">
        <p14:creationId xmlns:p14="http://schemas.microsoft.com/office/powerpoint/2010/main" val="406796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415F9-8EAD-7682-BC0E-D3B97A70897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96F20AB-9DCA-0F4C-6163-8E23A9DCDF24}"/>
              </a:ext>
            </a:extLst>
          </p:cNvPr>
          <p:cNvSpPr>
            <a:spLocks noGrp="1"/>
          </p:cNvSpPr>
          <p:nvPr>
            <p:ph type="title"/>
          </p:nvPr>
        </p:nvSpPr>
        <p:spPr/>
        <p:txBody>
          <a:bodyPr/>
          <a:lstStyle/>
          <a:p>
            <a:r>
              <a:rPr lang="en-US" dirty="0"/>
              <a:t>Next Steps and </a:t>
            </a:r>
            <a:r>
              <a:rPr lang="en-US" dirty="0">
                <a:solidFill>
                  <a:srgbClr val="EC74CD"/>
                </a:solidFill>
              </a:rPr>
              <a:t>Discussion</a:t>
            </a:r>
            <a:r>
              <a:rPr lang="en-US" dirty="0"/>
              <a:t> Questions</a:t>
            </a:r>
          </a:p>
        </p:txBody>
      </p:sp>
      <p:sp>
        <p:nvSpPr>
          <p:cNvPr id="7" name="Content Placeholder 6">
            <a:extLst>
              <a:ext uri="{FF2B5EF4-FFF2-40B4-BE49-F238E27FC236}">
                <a16:creationId xmlns:a16="http://schemas.microsoft.com/office/drawing/2014/main" id="{4B41CBEB-F91B-1700-2B06-2670D0D24480}"/>
              </a:ext>
            </a:extLst>
          </p:cNvPr>
          <p:cNvSpPr>
            <a:spLocks noGrp="1"/>
          </p:cNvSpPr>
          <p:nvPr>
            <p:ph idx="1"/>
          </p:nvPr>
        </p:nvSpPr>
        <p:spPr>
          <a:xfrm>
            <a:off x="371475" y="1361620"/>
            <a:ext cx="10515600" cy="4653285"/>
          </a:xfrm>
        </p:spPr>
        <p:txBody>
          <a:bodyPr/>
          <a:lstStyle/>
          <a:p>
            <a:pPr marL="0" indent="0">
              <a:buNone/>
            </a:pPr>
            <a:r>
              <a:rPr lang="en-US" dirty="0"/>
              <a:t>3.  Identify Research Gaps for NOSI </a:t>
            </a:r>
          </a:p>
          <a:p>
            <a:pPr marL="971550" lvl="1" indent="-514350">
              <a:buFont typeface="+mj-lt"/>
              <a:buAutoNum type="alphaLcPeriod"/>
            </a:pPr>
            <a:r>
              <a:rPr lang="en-US" dirty="0">
                <a:solidFill>
                  <a:srgbClr val="EC74CD"/>
                </a:solidFill>
              </a:rPr>
              <a:t>SOTA versus solicit feedback from multiple SME</a:t>
            </a:r>
          </a:p>
          <a:p>
            <a:pPr lvl="2"/>
            <a:r>
              <a:rPr lang="en-US" b="1" u="sng" dirty="0">
                <a:solidFill>
                  <a:srgbClr val="EC74CD"/>
                </a:solidFill>
              </a:rPr>
              <a:t>Benefits of Solicit multiple SMEs</a:t>
            </a:r>
          </a:p>
          <a:p>
            <a:pPr lvl="3"/>
            <a:r>
              <a:rPr lang="en-US" dirty="0">
                <a:solidFill>
                  <a:srgbClr val="EC74CD"/>
                </a:solidFill>
              </a:rPr>
              <a:t> Broader range of feedback</a:t>
            </a:r>
          </a:p>
          <a:p>
            <a:pPr lvl="3"/>
            <a:r>
              <a:rPr lang="en-US" dirty="0">
                <a:solidFill>
                  <a:srgbClr val="EC74CD"/>
                </a:solidFill>
              </a:rPr>
              <a:t>Avoid COI related to SME study area</a:t>
            </a:r>
          </a:p>
          <a:p>
            <a:pPr lvl="3"/>
            <a:r>
              <a:rPr lang="en-US" dirty="0">
                <a:solidFill>
                  <a:srgbClr val="EC74CD"/>
                </a:solidFill>
              </a:rPr>
              <a:t>Logistical benefits </a:t>
            </a:r>
          </a:p>
          <a:p>
            <a:pPr marL="514350" indent="-514350">
              <a:buAutoNum type="arabicPeriod" startAt="4"/>
            </a:pPr>
            <a:r>
              <a:rPr lang="en-US" dirty="0"/>
              <a:t>Hold Executive Session to vote on priorities</a:t>
            </a:r>
          </a:p>
          <a:p>
            <a:pPr lvl="1"/>
            <a:r>
              <a:rPr lang="en-US" dirty="0"/>
              <a:t>May 28</a:t>
            </a:r>
          </a:p>
          <a:p>
            <a:pPr lvl="1"/>
            <a:endParaRPr lang="en-US" sz="1000" dirty="0"/>
          </a:p>
          <a:p>
            <a:pPr marL="0" indent="0">
              <a:buNone/>
            </a:pPr>
            <a:r>
              <a:rPr lang="en-US" dirty="0"/>
              <a:t>5. </a:t>
            </a:r>
            <a:r>
              <a:rPr lang="en-US"/>
              <a:t>NOSI (internal to ORD)</a:t>
            </a:r>
            <a:endParaRPr lang="en-US" dirty="0"/>
          </a:p>
          <a:p>
            <a:pPr lvl="1"/>
            <a:r>
              <a:rPr lang="en-US" dirty="0"/>
              <a:t>Publish July 1</a:t>
            </a:r>
          </a:p>
          <a:p>
            <a:pPr lvl="1"/>
            <a:r>
              <a:rPr lang="en-US" dirty="0"/>
              <a:t>Determine $ amount</a:t>
            </a:r>
          </a:p>
          <a:p>
            <a:pPr lvl="1"/>
            <a:endParaRPr lang="en-US" dirty="0"/>
          </a:p>
        </p:txBody>
      </p:sp>
      <p:sp>
        <p:nvSpPr>
          <p:cNvPr id="5" name="Slide Number Placeholder 4">
            <a:extLst>
              <a:ext uri="{FF2B5EF4-FFF2-40B4-BE49-F238E27FC236}">
                <a16:creationId xmlns:a16="http://schemas.microsoft.com/office/drawing/2014/main" id="{5B11A402-7821-415F-1C96-CF62784309EB}"/>
              </a:ext>
            </a:extLst>
          </p:cNvPr>
          <p:cNvSpPr>
            <a:spLocks noGrp="1"/>
          </p:cNvSpPr>
          <p:nvPr>
            <p:ph type="sldNum" sz="quarter" idx="12"/>
          </p:nvPr>
        </p:nvSpPr>
        <p:spPr/>
        <p:txBody>
          <a:bodyPr/>
          <a:lstStyle/>
          <a:p>
            <a:fld id="{670A9334-4E67-F94F-A05E-0CE8B74A054E}" type="slidenum">
              <a:rPr lang="en-US" smtClean="0"/>
              <a:pPr/>
              <a:t>24</a:t>
            </a:fld>
            <a:endParaRPr lang="en-US"/>
          </a:p>
        </p:txBody>
      </p:sp>
    </p:spTree>
    <p:extLst>
      <p:ext uri="{BB962C8B-B14F-4D97-AF65-F5344CB8AC3E}">
        <p14:creationId xmlns:p14="http://schemas.microsoft.com/office/powerpoint/2010/main" val="1919644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415F9-8EAD-7682-BC0E-D3B97A70897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96F20AB-9DCA-0F4C-6163-8E23A9DCDF24}"/>
              </a:ext>
            </a:extLst>
          </p:cNvPr>
          <p:cNvSpPr>
            <a:spLocks noGrp="1"/>
          </p:cNvSpPr>
          <p:nvPr>
            <p:ph type="title"/>
          </p:nvPr>
        </p:nvSpPr>
        <p:spPr/>
        <p:txBody>
          <a:bodyPr/>
          <a:lstStyle/>
          <a:p>
            <a:r>
              <a:rPr lang="en-US" dirty="0"/>
              <a:t>Next Steps and Discussion Questions</a:t>
            </a:r>
          </a:p>
        </p:txBody>
      </p:sp>
      <p:sp>
        <p:nvSpPr>
          <p:cNvPr id="7" name="Content Placeholder 6">
            <a:extLst>
              <a:ext uri="{FF2B5EF4-FFF2-40B4-BE49-F238E27FC236}">
                <a16:creationId xmlns:a16="http://schemas.microsoft.com/office/drawing/2014/main" id="{4B41CBEB-F91B-1700-2B06-2670D0D24480}"/>
              </a:ext>
            </a:extLst>
          </p:cNvPr>
          <p:cNvSpPr>
            <a:spLocks noGrp="1"/>
          </p:cNvSpPr>
          <p:nvPr>
            <p:ph idx="1"/>
          </p:nvPr>
        </p:nvSpPr>
        <p:spPr/>
        <p:txBody>
          <a:bodyPr/>
          <a:lstStyle/>
          <a:p>
            <a:pPr marL="283210" marR="0" lvl="0" indent="-283210" algn="l">
              <a:lnSpc>
                <a:spcPct val="100000"/>
              </a:lnSpc>
              <a:spcBef>
                <a:spcPts val="0"/>
              </a:spcBef>
              <a:spcAft>
                <a:spcPts val="0"/>
              </a:spcAft>
              <a:buClr>
                <a:srgbClr val="000000"/>
              </a:buClr>
              <a:buFont typeface="Arial"/>
              <a:buChar char="•"/>
            </a:pPr>
            <a:r>
              <a:rPr lang="en-US" sz="2800" b="0" i="0" u="none" strike="noStrike" noProof="0" dirty="0"/>
              <a:t>How to collaborate with SMEs</a:t>
            </a:r>
          </a:p>
          <a:p>
            <a:pPr marL="740410" lvl="1" indent="-283210">
              <a:lnSpc>
                <a:spcPct val="100000"/>
              </a:lnSpc>
              <a:spcBef>
                <a:spcPts val="0"/>
              </a:spcBef>
              <a:buClr>
                <a:srgbClr val="000000"/>
              </a:buClr>
              <a:buFont typeface="Arial"/>
              <a:buChar char="•"/>
            </a:pPr>
            <a:r>
              <a:rPr lang="en-US" dirty="0"/>
              <a:t>Selecting SMEs based on top priorities </a:t>
            </a:r>
          </a:p>
          <a:p>
            <a:pPr marL="740410" lvl="1" indent="-283210">
              <a:lnSpc>
                <a:spcPct val="100000"/>
              </a:lnSpc>
              <a:spcBef>
                <a:spcPts val="0"/>
              </a:spcBef>
              <a:buClr>
                <a:srgbClr val="000000"/>
              </a:buClr>
              <a:buFont typeface="Arial"/>
              <a:buChar char="•"/>
            </a:pPr>
            <a:r>
              <a:rPr lang="en-US" b="0" i="0" u="none" strike="noStrike" noProof="0" dirty="0"/>
              <a:t>SMEs </a:t>
            </a:r>
            <a:r>
              <a:rPr lang="en-US" dirty="0"/>
              <a:t>vs SME groups</a:t>
            </a:r>
          </a:p>
          <a:p>
            <a:pPr marL="740410" lvl="1" indent="-283210">
              <a:lnSpc>
                <a:spcPct val="100000"/>
              </a:lnSpc>
              <a:spcBef>
                <a:spcPts val="0"/>
              </a:spcBef>
              <a:buClr>
                <a:srgbClr val="000000"/>
              </a:buClr>
              <a:buFont typeface="Arial"/>
              <a:buChar char="•"/>
            </a:pPr>
            <a:r>
              <a:rPr lang="en-US" dirty="0"/>
              <a:t>Seeking gaps in topics</a:t>
            </a:r>
            <a:endParaRPr lang="en-US" b="0" i="0" u="none" strike="noStrike" noProof="0" dirty="0"/>
          </a:p>
          <a:p>
            <a:pPr marL="283210" marR="0" lvl="0" indent="-283210" algn="l">
              <a:lnSpc>
                <a:spcPct val="100000"/>
              </a:lnSpc>
              <a:spcBef>
                <a:spcPts val="0"/>
              </a:spcBef>
              <a:spcAft>
                <a:spcPts val="0"/>
              </a:spcAft>
              <a:buClr>
                <a:srgbClr val="000000"/>
              </a:buClr>
              <a:buFont typeface="Arial"/>
              <a:buChar char="•"/>
            </a:pPr>
            <a:r>
              <a:rPr lang="en-US" sz="2800" b="0" i="0" u="none" strike="noStrike" noProof="0" dirty="0"/>
              <a:t>How to balance our funding priorities</a:t>
            </a:r>
          </a:p>
          <a:p>
            <a:pPr marL="740410" lvl="1" indent="-283210">
              <a:lnSpc>
                <a:spcPct val="100000"/>
              </a:lnSpc>
              <a:spcBef>
                <a:spcPts val="0"/>
              </a:spcBef>
              <a:buClr>
                <a:srgbClr val="000000"/>
              </a:buClr>
              <a:buFont typeface="Arial"/>
              <a:buChar char="•"/>
            </a:pPr>
            <a:r>
              <a:rPr lang="en-US" dirty="0"/>
              <a:t>Development of Notices of Special Interest</a:t>
            </a:r>
            <a:endParaRPr lang="en-US" b="0" i="0" u="none" strike="noStrike" noProof="0" dirty="0"/>
          </a:p>
          <a:p>
            <a:pPr marL="283210" marR="0" lvl="0" indent="-283210" algn="l">
              <a:lnSpc>
                <a:spcPct val="100000"/>
              </a:lnSpc>
              <a:spcBef>
                <a:spcPts val="0"/>
              </a:spcBef>
              <a:spcAft>
                <a:spcPts val="0"/>
              </a:spcAft>
              <a:buClr>
                <a:srgbClr val="000000"/>
              </a:buClr>
              <a:buFont typeface="Arial"/>
              <a:buChar char="•"/>
            </a:pPr>
            <a:r>
              <a:rPr lang="en-US" sz="2800" b="0" i="0" u="none" strike="noStrike" noProof="0" dirty="0"/>
              <a:t>Timeframe for consensus panel</a:t>
            </a:r>
          </a:p>
          <a:p>
            <a:pPr marL="740410" lvl="1" indent="-283210">
              <a:lnSpc>
                <a:spcPct val="100000"/>
              </a:lnSpc>
              <a:spcBef>
                <a:spcPts val="0"/>
              </a:spcBef>
              <a:buClr>
                <a:srgbClr val="000000"/>
              </a:buClr>
              <a:buFont typeface="Arial"/>
              <a:buChar char="•"/>
            </a:pPr>
            <a:r>
              <a:rPr lang="en-US" dirty="0"/>
              <a:t>May 2024?</a:t>
            </a:r>
            <a:endParaRPr lang="en-US" b="0" i="0" u="none" strike="noStrike" noProof="0" dirty="0"/>
          </a:p>
          <a:p>
            <a:endParaRPr lang="en-US" dirty="0"/>
          </a:p>
        </p:txBody>
      </p:sp>
      <p:sp>
        <p:nvSpPr>
          <p:cNvPr id="5" name="Slide Number Placeholder 4">
            <a:extLst>
              <a:ext uri="{FF2B5EF4-FFF2-40B4-BE49-F238E27FC236}">
                <a16:creationId xmlns:a16="http://schemas.microsoft.com/office/drawing/2014/main" id="{5B11A402-7821-415F-1C96-CF62784309EB}"/>
              </a:ext>
            </a:extLst>
          </p:cNvPr>
          <p:cNvSpPr>
            <a:spLocks noGrp="1"/>
          </p:cNvSpPr>
          <p:nvPr>
            <p:ph type="sldNum" sz="quarter" idx="12"/>
          </p:nvPr>
        </p:nvSpPr>
        <p:spPr/>
        <p:txBody>
          <a:bodyPr/>
          <a:lstStyle/>
          <a:p>
            <a:fld id="{670A9334-4E67-F94F-A05E-0CE8B74A054E}" type="slidenum">
              <a:rPr lang="en-US" smtClean="0"/>
              <a:pPr/>
              <a:t>25</a:t>
            </a:fld>
            <a:endParaRPr lang="en-US"/>
          </a:p>
        </p:txBody>
      </p:sp>
    </p:spTree>
    <p:extLst>
      <p:ext uri="{BB962C8B-B14F-4D97-AF65-F5344CB8AC3E}">
        <p14:creationId xmlns:p14="http://schemas.microsoft.com/office/powerpoint/2010/main" val="3750821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7401CE-E7BC-DDC0-3F71-C1BAA4D5F825}"/>
              </a:ext>
            </a:extLst>
          </p:cNvPr>
          <p:cNvSpPr>
            <a:spLocks noGrp="1"/>
          </p:cNvSpPr>
          <p:nvPr>
            <p:ph type="body" sz="quarter" idx="10"/>
          </p:nvPr>
        </p:nvSpPr>
        <p:spPr/>
        <p:txBody>
          <a:bodyPr/>
          <a:lstStyle/>
          <a:p>
            <a:r>
              <a:rPr lang="en-US" dirty="0"/>
              <a:t>Next Steps</a:t>
            </a:r>
          </a:p>
        </p:txBody>
      </p:sp>
      <p:sp>
        <p:nvSpPr>
          <p:cNvPr id="5" name="Slide Number Placeholder 4">
            <a:extLst>
              <a:ext uri="{FF2B5EF4-FFF2-40B4-BE49-F238E27FC236}">
                <a16:creationId xmlns:a16="http://schemas.microsoft.com/office/drawing/2014/main" id="{601362E4-9ED3-52D8-CD98-2C01128F999D}"/>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26</a:t>
            </a:fld>
            <a:endParaRPr lang="en-US"/>
          </a:p>
        </p:txBody>
      </p:sp>
    </p:spTree>
    <p:extLst>
      <p:ext uri="{BB962C8B-B14F-4D97-AF65-F5344CB8AC3E}">
        <p14:creationId xmlns:p14="http://schemas.microsoft.com/office/powerpoint/2010/main" val="1991709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5EF841-0FE1-900D-8DE4-3B21186277EB}"/>
              </a:ext>
            </a:extLst>
          </p:cNvPr>
          <p:cNvSpPr>
            <a:spLocks noGrp="1"/>
          </p:cNvSpPr>
          <p:nvPr>
            <p:ph type="title"/>
          </p:nvPr>
        </p:nvSpPr>
        <p:spPr/>
        <p:txBody>
          <a:bodyPr/>
          <a:lstStyle/>
          <a:p>
            <a:r>
              <a:rPr lang="en-US" dirty="0"/>
              <a:t>Next Steps</a:t>
            </a:r>
          </a:p>
        </p:txBody>
      </p:sp>
      <p:sp>
        <p:nvSpPr>
          <p:cNvPr id="7" name="Content Placeholder 6">
            <a:extLst>
              <a:ext uri="{FF2B5EF4-FFF2-40B4-BE49-F238E27FC236}">
                <a16:creationId xmlns:a16="http://schemas.microsoft.com/office/drawing/2014/main" id="{3955E655-D653-4571-2CB2-7A7C60807098}"/>
              </a:ext>
            </a:extLst>
          </p:cNvPr>
          <p:cNvSpPr>
            <a:spLocks noGrp="1"/>
          </p:cNvSpPr>
          <p:nvPr>
            <p:ph idx="1"/>
          </p:nvPr>
        </p:nvSpPr>
        <p:spPr>
          <a:xfrm>
            <a:off x="371475" y="1361620"/>
            <a:ext cx="10515600" cy="4829629"/>
          </a:xfrm>
        </p:spPr>
        <p:txBody>
          <a:bodyPr/>
          <a:lstStyle/>
          <a:p>
            <a:r>
              <a:rPr lang="en-US" sz="2000" dirty="0"/>
              <a:t>Collection and Analysis of Data from remaining Survey groups</a:t>
            </a:r>
          </a:p>
          <a:p>
            <a:r>
              <a:rPr lang="en-US" sz="2000" dirty="0"/>
              <a:t>Selection of SMEs for Panel Discussion</a:t>
            </a:r>
          </a:p>
          <a:p>
            <a:pPr lvl="1"/>
            <a:r>
              <a:rPr lang="en-US" sz="1600" dirty="0"/>
              <a:t>Determination of Questions for each Topic Area</a:t>
            </a:r>
          </a:p>
          <a:p>
            <a:r>
              <a:rPr lang="en-US" sz="2000" dirty="0"/>
              <a:t>Scheduling Consensus Panel Meeting</a:t>
            </a:r>
            <a:endParaRPr lang="en-US" sz="1800" dirty="0"/>
          </a:p>
        </p:txBody>
      </p:sp>
      <p:sp>
        <p:nvSpPr>
          <p:cNvPr id="5" name="Slide Number Placeholder 4">
            <a:extLst>
              <a:ext uri="{FF2B5EF4-FFF2-40B4-BE49-F238E27FC236}">
                <a16:creationId xmlns:a16="http://schemas.microsoft.com/office/drawing/2014/main" id="{644DAB78-453F-6B48-DB00-57B9046E74A7}"/>
              </a:ext>
            </a:extLst>
          </p:cNvPr>
          <p:cNvSpPr>
            <a:spLocks noGrp="1"/>
          </p:cNvSpPr>
          <p:nvPr>
            <p:ph type="sldNum" sz="quarter" idx="12"/>
          </p:nvPr>
        </p:nvSpPr>
        <p:spPr/>
        <p:txBody>
          <a:bodyPr/>
          <a:lstStyle/>
          <a:p>
            <a:fld id="{670A9334-4E67-F94F-A05E-0CE8B74A054E}" type="slidenum">
              <a:rPr lang="en-US" smtClean="0"/>
              <a:pPr/>
              <a:t>27</a:t>
            </a:fld>
            <a:endParaRPr lang="en-US"/>
          </a:p>
        </p:txBody>
      </p:sp>
    </p:spTree>
    <p:extLst>
      <p:ext uri="{BB962C8B-B14F-4D97-AF65-F5344CB8AC3E}">
        <p14:creationId xmlns:p14="http://schemas.microsoft.com/office/powerpoint/2010/main" val="6570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7401CE-E7BC-DDC0-3F71-C1BAA4D5F825}"/>
              </a:ext>
            </a:extLst>
          </p:cNvPr>
          <p:cNvSpPr>
            <a:spLocks noGrp="1"/>
          </p:cNvSpPr>
          <p:nvPr>
            <p:ph type="body" sz="quarter" idx="10"/>
          </p:nvPr>
        </p:nvSpPr>
        <p:spPr/>
        <p:txBody>
          <a:bodyPr/>
          <a:lstStyle/>
          <a:p>
            <a:r>
              <a:rPr lang="en-US" dirty="0"/>
              <a:t>Appendix</a:t>
            </a:r>
          </a:p>
        </p:txBody>
      </p:sp>
      <p:sp>
        <p:nvSpPr>
          <p:cNvPr id="5" name="Slide Number Placeholder 4">
            <a:extLst>
              <a:ext uri="{FF2B5EF4-FFF2-40B4-BE49-F238E27FC236}">
                <a16:creationId xmlns:a16="http://schemas.microsoft.com/office/drawing/2014/main" id="{601362E4-9ED3-52D8-CD98-2C01128F999D}"/>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28</a:t>
            </a:fld>
            <a:endParaRPr lang="en-US"/>
          </a:p>
        </p:txBody>
      </p:sp>
    </p:spTree>
    <p:extLst>
      <p:ext uri="{BB962C8B-B14F-4D97-AF65-F5344CB8AC3E}">
        <p14:creationId xmlns:p14="http://schemas.microsoft.com/office/powerpoint/2010/main" val="3114627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5C82-5F7A-8596-DD57-4395E39BC366}"/>
              </a:ext>
            </a:extLst>
          </p:cNvPr>
          <p:cNvSpPr>
            <a:spLocks noGrp="1"/>
          </p:cNvSpPr>
          <p:nvPr>
            <p:ph type="title"/>
          </p:nvPr>
        </p:nvSpPr>
        <p:spPr/>
        <p:txBody>
          <a:bodyPr/>
          <a:lstStyle/>
          <a:p>
            <a:r>
              <a:rPr lang="en-US" dirty="0"/>
              <a:t>Critical Research Priority Setting – Evaluation of Priorities</a:t>
            </a:r>
          </a:p>
        </p:txBody>
      </p:sp>
      <p:sp>
        <p:nvSpPr>
          <p:cNvPr id="3" name="Slide Number Placeholder 2">
            <a:extLst>
              <a:ext uri="{FF2B5EF4-FFF2-40B4-BE49-F238E27FC236}">
                <a16:creationId xmlns:a16="http://schemas.microsoft.com/office/drawing/2014/main" id="{F168EB58-4D72-BD92-701D-30D395376733}"/>
              </a:ext>
            </a:extLst>
          </p:cNvPr>
          <p:cNvSpPr>
            <a:spLocks noGrp="1"/>
          </p:cNvSpPr>
          <p:nvPr>
            <p:ph type="sldNum" sz="quarter" idx="12"/>
          </p:nvPr>
        </p:nvSpPr>
        <p:spPr/>
        <p:txBody>
          <a:bodyPr/>
          <a:lstStyle/>
          <a:p>
            <a:fld id="{670A9334-4E67-F94F-A05E-0CE8B74A054E}" type="slidenum">
              <a:rPr lang="en-US" smtClean="0"/>
              <a:t>29</a:t>
            </a:fld>
            <a:endParaRPr lang="en-US"/>
          </a:p>
        </p:txBody>
      </p:sp>
      <p:graphicFrame>
        <p:nvGraphicFramePr>
          <p:cNvPr id="12" name="Table 11">
            <a:extLst>
              <a:ext uri="{FF2B5EF4-FFF2-40B4-BE49-F238E27FC236}">
                <a16:creationId xmlns:a16="http://schemas.microsoft.com/office/drawing/2014/main" id="{21CD5827-C5DE-F6F5-1AA9-C3D99FB7A735}"/>
              </a:ext>
            </a:extLst>
          </p:cNvPr>
          <p:cNvGraphicFramePr>
            <a:graphicFrameLocks noGrp="1"/>
          </p:cNvGraphicFramePr>
          <p:nvPr/>
        </p:nvGraphicFramePr>
        <p:xfrm>
          <a:off x="322820" y="1253331"/>
          <a:ext cx="4467280" cy="4351337"/>
        </p:xfrm>
        <a:graphic>
          <a:graphicData uri="http://schemas.openxmlformats.org/drawingml/2006/table">
            <a:tbl>
              <a:tblPr firstRow="1">
                <a:tableStyleId>{073A0DAA-6AF3-43AB-8588-CEC1D06C72B9}</a:tableStyleId>
              </a:tblPr>
              <a:tblGrid>
                <a:gridCol w="2363334">
                  <a:extLst>
                    <a:ext uri="{9D8B030D-6E8A-4147-A177-3AD203B41FA5}">
                      <a16:colId xmlns:a16="http://schemas.microsoft.com/office/drawing/2014/main" val="3392145398"/>
                    </a:ext>
                  </a:extLst>
                </a:gridCol>
                <a:gridCol w="2103946">
                  <a:extLst>
                    <a:ext uri="{9D8B030D-6E8A-4147-A177-3AD203B41FA5}">
                      <a16:colId xmlns:a16="http://schemas.microsoft.com/office/drawing/2014/main" val="3979781378"/>
                    </a:ext>
                  </a:extLst>
                </a:gridCol>
              </a:tblGrid>
              <a:tr h="255619">
                <a:tc gridSpan="2">
                  <a:txBody>
                    <a:bodyPr/>
                    <a:lstStyle/>
                    <a:p>
                      <a:pPr algn="ctr" fontAlgn="ctr"/>
                      <a:r>
                        <a:rPr lang="en-US" sz="900" u="none" strike="noStrike">
                          <a:effectLst/>
                        </a:rPr>
                        <a:t>Defense Health Agency (DHA)</a:t>
                      </a:r>
                      <a:endParaRPr lang="en-US" sz="900" b="1" i="0" u="none" strike="noStrike">
                        <a:solidFill>
                          <a:srgbClr val="000000"/>
                        </a:solidFill>
                        <a:effectLst/>
                        <a:latin typeface="Calibri" panose="020F0502020204030204" pitchFamily="34" charset="0"/>
                      </a:endParaRPr>
                    </a:p>
                  </a:txBody>
                  <a:tcPr marL="1937" marR="1937" marT="1937" marB="0" anchor="ctr"/>
                </a:tc>
                <a:tc hMerge="1">
                  <a:txBody>
                    <a:bodyPr/>
                    <a:lstStyle/>
                    <a:p>
                      <a:endParaRPr lang="en-US"/>
                    </a:p>
                  </a:txBody>
                  <a:tcPr/>
                </a:tc>
                <a:extLst>
                  <a:ext uri="{0D108BD9-81ED-4DB2-BD59-A6C34878D82A}">
                    <a16:rowId xmlns:a16="http://schemas.microsoft.com/office/drawing/2014/main" val="1722041925"/>
                  </a:ext>
                </a:extLst>
              </a:tr>
              <a:tr h="375683">
                <a:tc>
                  <a:txBody>
                    <a:bodyPr/>
                    <a:lstStyle/>
                    <a:p>
                      <a:pPr algn="l" rtl="0" fontAlgn="ctr"/>
                      <a:r>
                        <a:rPr lang="en-US" sz="900" u="sng" strike="noStrike">
                          <a:effectLst/>
                          <a:hlinkClick r:id="rId2"/>
                        </a:rPr>
                        <a:t>DHA 2020 Prioritized Research Gaps Report for Suicide Prevention Topics</a:t>
                      </a:r>
                      <a:endParaRPr lang="en-US" sz="900" b="0" i="0" u="sng" strike="noStrike">
                        <a:solidFill>
                          <a:srgbClr val="0563C1"/>
                        </a:solidFill>
                        <a:effectLst/>
                        <a:latin typeface="Calibri" panose="020F0502020204030204" pitchFamily="34" charset="0"/>
                      </a:endParaRPr>
                    </a:p>
                  </a:txBody>
                  <a:tcPr marL="1937" marR="1937" marT="1937" marB="0" anchor="ctr"/>
                </a:tc>
                <a:tc>
                  <a:txBody>
                    <a:bodyPr/>
                    <a:lstStyle/>
                    <a:p>
                      <a:pPr algn="l" fontAlgn="ctr"/>
                      <a:r>
                        <a:rPr lang="en-US" sz="900" u="sng" strike="noStrike">
                          <a:effectLst/>
                          <a:hlinkClick r:id="rId3"/>
                        </a:rPr>
                        <a:t>The 2020 Research Gaps Report: Suicide Prevention Research Priorities | Health.mil</a:t>
                      </a:r>
                      <a:endParaRPr lang="en-US" sz="900" b="0" i="0" u="sng" strike="noStrike">
                        <a:solidFill>
                          <a:srgbClr val="0563C1"/>
                        </a:solidFill>
                        <a:effectLst/>
                        <a:latin typeface="Calibri" panose="020F0502020204030204" pitchFamily="34" charset="0"/>
                      </a:endParaRPr>
                    </a:p>
                  </a:txBody>
                  <a:tcPr marL="1937" marR="1937" marT="1937" marB="0" anchor="ctr"/>
                </a:tc>
                <a:extLst>
                  <a:ext uri="{0D108BD9-81ED-4DB2-BD59-A6C34878D82A}">
                    <a16:rowId xmlns:a16="http://schemas.microsoft.com/office/drawing/2014/main" val="232491944"/>
                  </a:ext>
                </a:extLst>
              </a:tr>
              <a:tr h="673905">
                <a:tc>
                  <a:txBody>
                    <a:bodyPr/>
                    <a:lstStyle/>
                    <a:p>
                      <a:pPr algn="l" fontAlgn="b"/>
                      <a:r>
                        <a:rPr lang="en-US" sz="900" u="none" strike="noStrike" dirty="0">
                          <a:effectLst/>
                        </a:rPr>
                        <a:t>Screening, Evaluation, </a:t>
                      </a:r>
                      <a:r>
                        <a:rPr lang="en-US" sz="900" u="none" strike="noStrike" dirty="0">
                          <a:effectLst/>
                          <a:highlight>
                            <a:srgbClr val="FFFF00"/>
                          </a:highlight>
                        </a:rPr>
                        <a:t>Risk</a:t>
                      </a:r>
                      <a:r>
                        <a:rPr lang="en-US" sz="900" u="none" strike="noStrike" dirty="0">
                          <a:effectLst/>
                        </a:rPr>
                        <a:t> Determination, and Referral to Treatment</a:t>
                      </a:r>
                      <a:endParaRPr lang="en-US" sz="900" b="0" i="0" u="none" strike="noStrike" dirty="0">
                        <a:solidFill>
                          <a:srgbClr val="000000"/>
                        </a:solidFill>
                        <a:effectLst/>
                        <a:latin typeface="Calibri" panose="020F0502020204030204" pitchFamily="34" charset="0"/>
                      </a:endParaRPr>
                    </a:p>
                  </a:txBody>
                  <a:tcPr marL="1937" marR="1937" marT="1937" marB="0" anchor="b"/>
                </a:tc>
                <a:tc>
                  <a:txBody>
                    <a:bodyPr/>
                    <a:lstStyle/>
                    <a:p>
                      <a:pPr algn="l" fontAlgn="b"/>
                      <a:r>
                        <a:rPr lang="en-US" sz="900" u="none" strike="noStrike">
                          <a:effectLst/>
                        </a:rPr>
                        <a:t>Lethal means safety interventions.</a:t>
                      </a:r>
                      <a:endParaRPr lang="en-US" sz="900" b="0" i="0" u="none" strike="noStrike">
                        <a:solidFill>
                          <a:srgbClr val="000000"/>
                        </a:solidFill>
                        <a:effectLst/>
                        <a:latin typeface="Calibri" panose="020F0502020204030204" pitchFamily="34" charset="0"/>
                      </a:endParaRPr>
                    </a:p>
                  </a:txBody>
                  <a:tcPr marL="1937" marR="1937" marT="1937" marB="0" anchor="b"/>
                </a:tc>
                <a:extLst>
                  <a:ext uri="{0D108BD9-81ED-4DB2-BD59-A6C34878D82A}">
                    <a16:rowId xmlns:a16="http://schemas.microsoft.com/office/drawing/2014/main" val="3252507863"/>
                  </a:ext>
                </a:extLst>
              </a:tr>
              <a:tr h="505429">
                <a:tc>
                  <a:txBody>
                    <a:bodyPr/>
                    <a:lstStyle/>
                    <a:p>
                      <a:pPr algn="l" fontAlgn="b"/>
                      <a:r>
                        <a:rPr lang="en-US" sz="900" u="none" strike="noStrike" dirty="0">
                          <a:effectLst/>
                          <a:highlight>
                            <a:srgbClr val="FFFF00"/>
                          </a:highlight>
                        </a:rPr>
                        <a:t>Risk</a:t>
                      </a:r>
                      <a:r>
                        <a:rPr lang="en-US" sz="900" u="none" strike="noStrike" dirty="0">
                          <a:effectLst/>
                        </a:rPr>
                        <a:t> and Protective Factors</a:t>
                      </a:r>
                      <a:endParaRPr lang="en-US" sz="900" b="0" i="0" u="none" strike="noStrike" dirty="0">
                        <a:solidFill>
                          <a:srgbClr val="000000"/>
                        </a:solidFill>
                        <a:effectLst/>
                        <a:latin typeface="Calibri" panose="020F0502020204030204" pitchFamily="34" charset="0"/>
                      </a:endParaRPr>
                    </a:p>
                  </a:txBody>
                  <a:tcPr marL="1937" marR="1937" marT="1937" marB="0" anchor="b"/>
                </a:tc>
                <a:tc>
                  <a:txBody>
                    <a:bodyPr/>
                    <a:lstStyle/>
                    <a:p>
                      <a:pPr algn="l" fontAlgn="b"/>
                      <a:r>
                        <a:rPr lang="en-US" sz="900" u="none" strike="noStrike">
                          <a:effectLst/>
                        </a:rPr>
                        <a:t>Crisis response plans/safety planning</a:t>
                      </a:r>
                      <a:endParaRPr lang="en-US" sz="900" b="0" i="0" u="none" strike="noStrike">
                        <a:solidFill>
                          <a:srgbClr val="000000"/>
                        </a:solidFill>
                        <a:effectLst/>
                        <a:latin typeface="Calibri" panose="020F0502020204030204" pitchFamily="34" charset="0"/>
                      </a:endParaRPr>
                    </a:p>
                  </a:txBody>
                  <a:tcPr marL="1937" marR="1937" marT="1937" marB="0" anchor="b"/>
                </a:tc>
                <a:extLst>
                  <a:ext uri="{0D108BD9-81ED-4DB2-BD59-A6C34878D82A}">
                    <a16:rowId xmlns:a16="http://schemas.microsoft.com/office/drawing/2014/main" val="3835888245"/>
                  </a:ext>
                </a:extLst>
              </a:tr>
              <a:tr h="631302">
                <a:tc>
                  <a:txBody>
                    <a:bodyPr/>
                    <a:lstStyle/>
                    <a:p>
                      <a:pPr algn="l" fontAlgn="b"/>
                      <a:r>
                        <a:rPr lang="en-US" sz="900" u="none" strike="noStrike" dirty="0">
                          <a:effectLst/>
                        </a:rPr>
                        <a:t>Non-pharmacologic Interventions</a:t>
                      </a:r>
                      <a:endParaRPr lang="en-US" sz="900" b="0" i="0" u="none" strike="noStrike" dirty="0">
                        <a:solidFill>
                          <a:srgbClr val="000000"/>
                        </a:solidFill>
                        <a:effectLst/>
                        <a:latin typeface="Calibri" panose="020F0502020204030204" pitchFamily="34" charset="0"/>
                      </a:endParaRPr>
                    </a:p>
                  </a:txBody>
                  <a:tcPr marL="1937" marR="1937" marT="1937" marB="0" anchor="b"/>
                </a:tc>
                <a:tc>
                  <a:txBody>
                    <a:bodyPr/>
                    <a:lstStyle/>
                    <a:p>
                      <a:pPr algn="l" fontAlgn="b"/>
                      <a:r>
                        <a:rPr lang="en-US" sz="900" u="none" strike="noStrike">
                          <a:effectLst/>
                        </a:rPr>
                        <a:t>Implementation of cognitive-behavioral therapy for suicidal ideation.</a:t>
                      </a:r>
                      <a:endParaRPr lang="en-US" sz="900" b="0" i="0" u="none" strike="noStrike">
                        <a:solidFill>
                          <a:srgbClr val="000000"/>
                        </a:solidFill>
                        <a:effectLst/>
                        <a:latin typeface="Calibri" panose="020F0502020204030204" pitchFamily="34" charset="0"/>
                      </a:endParaRPr>
                    </a:p>
                  </a:txBody>
                  <a:tcPr marL="1937" marR="1937" marT="1937" marB="0" anchor="b"/>
                </a:tc>
                <a:extLst>
                  <a:ext uri="{0D108BD9-81ED-4DB2-BD59-A6C34878D82A}">
                    <a16:rowId xmlns:a16="http://schemas.microsoft.com/office/drawing/2014/main" val="343128804"/>
                  </a:ext>
                </a:extLst>
              </a:tr>
              <a:tr h="617747">
                <a:tc>
                  <a:txBody>
                    <a:bodyPr/>
                    <a:lstStyle/>
                    <a:p>
                      <a:pPr algn="l" fontAlgn="b"/>
                      <a:r>
                        <a:rPr lang="en-US" sz="900" u="none" strike="noStrike">
                          <a:effectLst/>
                        </a:rPr>
                        <a:t>Pharmacologic Interventions</a:t>
                      </a:r>
                      <a:endParaRPr lang="en-US" sz="900" b="0" i="0" u="none" strike="noStrike">
                        <a:solidFill>
                          <a:srgbClr val="000000"/>
                        </a:solidFill>
                        <a:effectLst/>
                        <a:latin typeface="Calibri" panose="020F0502020204030204" pitchFamily="34" charset="0"/>
                      </a:endParaRPr>
                    </a:p>
                  </a:txBody>
                  <a:tcPr marL="1937" marR="1937" marT="1937" marB="0" anchor="b"/>
                </a:tc>
                <a:tc>
                  <a:txBody>
                    <a:bodyPr/>
                    <a:lstStyle/>
                    <a:p>
                      <a:pPr algn="l" fontAlgn="b"/>
                      <a:r>
                        <a:rPr lang="en-US" sz="900" u="none" strike="noStrike">
                          <a:effectLst/>
                        </a:rPr>
                        <a:t>Technology-based interventions and adjuncts for treatment.</a:t>
                      </a:r>
                      <a:endParaRPr lang="en-US" sz="900" b="0" i="0" u="none" strike="noStrike">
                        <a:solidFill>
                          <a:srgbClr val="000000"/>
                        </a:solidFill>
                        <a:effectLst/>
                        <a:latin typeface="Calibri" panose="020F0502020204030204" pitchFamily="34" charset="0"/>
                      </a:endParaRPr>
                    </a:p>
                  </a:txBody>
                  <a:tcPr marL="1937" marR="1937" marT="1937" marB="0" anchor="b"/>
                </a:tc>
                <a:extLst>
                  <a:ext uri="{0D108BD9-81ED-4DB2-BD59-A6C34878D82A}">
                    <a16:rowId xmlns:a16="http://schemas.microsoft.com/office/drawing/2014/main" val="4072494828"/>
                  </a:ext>
                </a:extLst>
              </a:tr>
              <a:tr h="730064">
                <a:tc>
                  <a:txBody>
                    <a:bodyPr/>
                    <a:lstStyle/>
                    <a:p>
                      <a:pPr algn="l" fontAlgn="b"/>
                      <a:r>
                        <a:rPr lang="en-US" sz="900" u="none" strike="noStrike">
                          <a:effectLst/>
                        </a:rPr>
                        <a:t>Community-based Interventions</a:t>
                      </a:r>
                      <a:endParaRPr lang="en-US" sz="900" b="0" i="0" u="none" strike="noStrike">
                        <a:solidFill>
                          <a:srgbClr val="000000"/>
                        </a:solidFill>
                        <a:effectLst/>
                        <a:latin typeface="Calibri" panose="020F0502020204030204" pitchFamily="34" charset="0"/>
                      </a:endParaRPr>
                    </a:p>
                  </a:txBody>
                  <a:tcPr marL="1937" marR="1937" marT="1937" marB="0" anchor="b"/>
                </a:tc>
                <a:tc>
                  <a:txBody>
                    <a:bodyPr/>
                    <a:lstStyle/>
                    <a:p>
                      <a:pPr algn="l" fontAlgn="b"/>
                      <a:r>
                        <a:rPr lang="en-US" sz="900" u="none" strike="noStrike">
                          <a:effectLst/>
                        </a:rPr>
                        <a:t>Dialectical behavior therapy (DBT) for suicidal ideation</a:t>
                      </a:r>
                      <a:endParaRPr lang="en-US" sz="900" b="0" i="0" u="none" strike="noStrike">
                        <a:solidFill>
                          <a:srgbClr val="000000"/>
                        </a:solidFill>
                        <a:effectLst/>
                        <a:latin typeface="Calibri" panose="020F0502020204030204" pitchFamily="34" charset="0"/>
                      </a:endParaRPr>
                    </a:p>
                  </a:txBody>
                  <a:tcPr marL="1937" marR="1937" marT="1937" marB="0" anchor="b"/>
                </a:tc>
                <a:extLst>
                  <a:ext uri="{0D108BD9-81ED-4DB2-BD59-A6C34878D82A}">
                    <a16:rowId xmlns:a16="http://schemas.microsoft.com/office/drawing/2014/main" val="3016545581"/>
                  </a:ext>
                </a:extLst>
              </a:tr>
              <a:tr h="561588">
                <a:tc>
                  <a:txBody>
                    <a:bodyPr/>
                    <a:lstStyle/>
                    <a:p>
                      <a:pPr algn="l" fontAlgn="b"/>
                      <a:r>
                        <a:rPr lang="en-US" sz="900" u="none" strike="noStrike" dirty="0">
                          <a:effectLst/>
                        </a:rPr>
                        <a:t>Post-acute Care Approaches</a:t>
                      </a:r>
                      <a:endParaRPr lang="en-US" sz="900" b="0" i="0" u="none" strike="noStrike" dirty="0">
                        <a:solidFill>
                          <a:srgbClr val="000000"/>
                        </a:solidFill>
                        <a:effectLst/>
                        <a:latin typeface="Calibri" panose="020F0502020204030204" pitchFamily="34" charset="0"/>
                      </a:endParaRPr>
                    </a:p>
                  </a:txBody>
                  <a:tcPr marL="1937" marR="1937" marT="1937" marB="0" anchor="b"/>
                </a:tc>
                <a:tc>
                  <a:txBody>
                    <a:bodyPr/>
                    <a:lstStyle/>
                    <a:p>
                      <a:pPr algn="l" fontAlgn="b"/>
                      <a:r>
                        <a:rPr lang="en-US" sz="900" u="none" strike="noStrike" dirty="0">
                          <a:effectLst/>
                        </a:rPr>
                        <a:t>Caring contact</a:t>
                      </a:r>
                      <a:endParaRPr lang="en-US" sz="900" b="0" i="0" u="none" strike="noStrike" dirty="0">
                        <a:solidFill>
                          <a:srgbClr val="000000"/>
                        </a:solidFill>
                        <a:effectLst/>
                        <a:latin typeface="Calibri" panose="020F0502020204030204" pitchFamily="34" charset="0"/>
                      </a:endParaRPr>
                    </a:p>
                  </a:txBody>
                  <a:tcPr marL="1937" marR="1937" marT="1937" marB="0" anchor="b"/>
                </a:tc>
                <a:extLst>
                  <a:ext uri="{0D108BD9-81ED-4DB2-BD59-A6C34878D82A}">
                    <a16:rowId xmlns:a16="http://schemas.microsoft.com/office/drawing/2014/main" val="2476461215"/>
                  </a:ext>
                </a:extLst>
              </a:tr>
            </a:tbl>
          </a:graphicData>
        </a:graphic>
      </p:graphicFrame>
      <p:graphicFrame>
        <p:nvGraphicFramePr>
          <p:cNvPr id="13" name="Table 12">
            <a:extLst>
              <a:ext uri="{FF2B5EF4-FFF2-40B4-BE49-F238E27FC236}">
                <a16:creationId xmlns:a16="http://schemas.microsoft.com/office/drawing/2014/main" id="{68C6C700-64E7-196C-C6C8-5A53F2C00C30}"/>
              </a:ext>
            </a:extLst>
          </p:cNvPr>
          <p:cNvGraphicFramePr>
            <a:graphicFrameLocks noGrp="1"/>
          </p:cNvGraphicFramePr>
          <p:nvPr/>
        </p:nvGraphicFramePr>
        <p:xfrm>
          <a:off x="6282267" y="1253331"/>
          <a:ext cx="5369900" cy="4211320"/>
        </p:xfrm>
        <a:graphic>
          <a:graphicData uri="http://schemas.openxmlformats.org/drawingml/2006/table">
            <a:tbl>
              <a:tblPr firstRow="1" bandRow="1">
                <a:tableStyleId>{5C22544A-7EE6-4342-B048-85BDC9FD1C3A}</a:tableStyleId>
              </a:tblPr>
              <a:tblGrid>
                <a:gridCol w="1542967">
                  <a:extLst>
                    <a:ext uri="{9D8B030D-6E8A-4147-A177-3AD203B41FA5}">
                      <a16:colId xmlns:a16="http://schemas.microsoft.com/office/drawing/2014/main" val="3162619471"/>
                    </a:ext>
                  </a:extLst>
                </a:gridCol>
                <a:gridCol w="3826933">
                  <a:extLst>
                    <a:ext uri="{9D8B030D-6E8A-4147-A177-3AD203B41FA5}">
                      <a16:colId xmlns:a16="http://schemas.microsoft.com/office/drawing/2014/main" val="3134914383"/>
                    </a:ext>
                  </a:extLst>
                </a:gridCol>
              </a:tblGrid>
              <a:tr h="370840">
                <a:tc gridSpan="2">
                  <a:txBody>
                    <a:bodyPr/>
                    <a:lstStyle/>
                    <a:p>
                      <a:pPr algn="ctr"/>
                      <a:r>
                        <a:rPr lang="en-US" dirty="0"/>
                        <a:t>Evaluation of Priorities</a:t>
                      </a:r>
                    </a:p>
                  </a:txBody>
                  <a:tcPr/>
                </a:tc>
                <a:tc hMerge="1">
                  <a:txBody>
                    <a:bodyPr/>
                    <a:lstStyle/>
                    <a:p>
                      <a:endParaRPr lang="en-US" dirty="0"/>
                    </a:p>
                  </a:txBody>
                  <a:tcPr/>
                </a:tc>
                <a:extLst>
                  <a:ext uri="{0D108BD9-81ED-4DB2-BD59-A6C34878D82A}">
                    <a16:rowId xmlns:a16="http://schemas.microsoft.com/office/drawing/2014/main" val="2155649447"/>
                  </a:ext>
                </a:extLst>
              </a:tr>
              <a:tr h="370840">
                <a:tc>
                  <a:txBody>
                    <a:bodyPr/>
                    <a:lstStyle/>
                    <a:p>
                      <a:r>
                        <a:rPr lang="en-US" dirty="0"/>
                        <a:t>Process</a:t>
                      </a:r>
                    </a:p>
                  </a:txBody>
                  <a:tcPr/>
                </a:tc>
                <a:tc>
                  <a:txBody>
                    <a:bodyPr/>
                    <a:lstStyle/>
                    <a:p>
                      <a:r>
                        <a:rPr lang="en-US" dirty="0"/>
                        <a:t>Gather all 186 priorities across all 26 sources and create “keyword” categories based on the priority language. With the resulting keyword categories, priority statements were drafted to summarize the priorities in that group (on the following slide)</a:t>
                      </a:r>
                    </a:p>
                  </a:txBody>
                  <a:tcPr/>
                </a:tc>
                <a:extLst>
                  <a:ext uri="{0D108BD9-81ED-4DB2-BD59-A6C34878D82A}">
                    <a16:rowId xmlns:a16="http://schemas.microsoft.com/office/drawing/2014/main" val="3372622239"/>
                  </a:ext>
                </a:extLst>
              </a:tr>
              <a:tr h="370840">
                <a:tc>
                  <a:txBody>
                    <a:bodyPr/>
                    <a:lstStyle/>
                    <a:p>
                      <a:r>
                        <a:rPr lang="en-US" dirty="0"/>
                        <a:t>Decision Rule</a:t>
                      </a:r>
                    </a:p>
                  </a:txBody>
                  <a:tcPr/>
                </a:tc>
                <a:tc>
                  <a:txBody>
                    <a:bodyPr/>
                    <a:lstStyle/>
                    <a:p>
                      <a:r>
                        <a:rPr lang="en-US" dirty="0"/>
                        <a:t>5 or more occurrences of a keyword within the priorities results in a new “category”</a:t>
                      </a:r>
                    </a:p>
                  </a:txBody>
                  <a:tcPr/>
                </a:tc>
                <a:extLst>
                  <a:ext uri="{0D108BD9-81ED-4DB2-BD59-A6C34878D82A}">
                    <a16:rowId xmlns:a16="http://schemas.microsoft.com/office/drawing/2014/main" val="1525078980"/>
                  </a:ext>
                </a:extLst>
              </a:tr>
              <a:tr h="370840">
                <a:tc>
                  <a:txBody>
                    <a:bodyPr/>
                    <a:lstStyle/>
                    <a:p>
                      <a:r>
                        <a:rPr lang="en-US" dirty="0"/>
                        <a:t>Example</a:t>
                      </a:r>
                    </a:p>
                  </a:txBody>
                  <a:tcPr/>
                </a:tc>
                <a:tc>
                  <a:txBody>
                    <a:bodyPr/>
                    <a:lstStyle/>
                    <a:p>
                      <a:r>
                        <a:rPr lang="en-US" dirty="0"/>
                        <a:t>“Risk” occurred 15 times across the priorities, including the ones highlighted in the source to the left.</a:t>
                      </a:r>
                    </a:p>
                  </a:txBody>
                  <a:tcPr/>
                </a:tc>
                <a:extLst>
                  <a:ext uri="{0D108BD9-81ED-4DB2-BD59-A6C34878D82A}">
                    <a16:rowId xmlns:a16="http://schemas.microsoft.com/office/drawing/2014/main" val="3941041785"/>
                  </a:ext>
                </a:extLst>
              </a:tr>
            </a:tbl>
          </a:graphicData>
        </a:graphic>
      </p:graphicFrame>
    </p:spTree>
    <p:extLst>
      <p:ext uri="{BB962C8B-B14F-4D97-AF65-F5344CB8AC3E}">
        <p14:creationId xmlns:p14="http://schemas.microsoft.com/office/powerpoint/2010/main" val="306625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7401CE-E7BC-DDC0-3F71-C1BAA4D5F825}"/>
              </a:ext>
            </a:extLst>
          </p:cNvPr>
          <p:cNvSpPr>
            <a:spLocks noGrp="1"/>
          </p:cNvSpPr>
          <p:nvPr>
            <p:ph type="body" sz="quarter" idx="10"/>
          </p:nvPr>
        </p:nvSpPr>
        <p:spPr/>
        <p:txBody>
          <a:bodyPr/>
          <a:lstStyle/>
          <a:p>
            <a:r>
              <a:rPr lang="en-US" dirty="0"/>
              <a:t>ORD Reorganization and Development of a Suicide Prevention AMP</a:t>
            </a:r>
          </a:p>
        </p:txBody>
      </p:sp>
      <p:sp>
        <p:nvSpPr>
          <p:cNvPr id="5" name="Slide Number Placeholder 4">
            <a:extLst>
              <a:ext uri="{FF2B5EF4-FFF2-40B4-BE49-F238E27FC236}">
                <a16:creationId xmlns:a16="http://schemas.microsoft.com/office/drawing/2014/main" id="{601362E4-9ED3-52D8-CD98-2C01128F999D}"/>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3</a:t>
            </a:fld>
            <a:endParaRPr lang="en-US"/>
          </a:p>
        </p:txBody>
      </p:sp>
    </p:spTree>
    <p:extLst>
      <p:ext uri="{BB962C8B-B14F-4D97-AF65-F5344CB8AC3E}">
        <p14:creationId xmlns:p14="http://schemas.microsoft.com/office/powerpoint/2010/main" val="3053077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74B93-F925-E981-3B02-8D435985BCD1}"/>
              </a:ext>
            </a:extLst>
          </p:cNvPr>
          <p:cNvSpPr>
            <a:spLocks noGrp="1"/>
          </p:cNvSpPr>
          <p:nvPr>
            <p:ph type="title"/>
          </p:nvPr>
        </p:nvSpPr>
        <p:spPr/>
        <p:txBody>
          <a:bodyPr/>
          <a:lstStyle/>
          <a:p>
            <a:r>
              <a:rPr lang="en-US" dirty="0"/>
              <a:t>Priority Questionnaire – Summary Statistics</a:t>
            </a:r>
          </a:p>
        </p:txBody>
      </p:sp>
      <p:sp>
        <p:nvSpPr>
          <p:cNvPr id="3" name="Slide Number Placeholder 2">
            <a:extLst>
              <a:ext uri="{FF2B5EF4-FFF2-40B4-BE49-F238E27FC236}">
                <a16:creationId xmlns:a16="http://schemas.microsoft.com/office/drawing/2014/main" id="{FC957E0B-A195-377D-4EEC-A43F0C185A59}"/>
              </a:ext>
            </a:extLst>
          </p:cNvPr>
          <p:cNvSpPr>
            <a:spLocks noGrp="1"/>
          </p:cNvSpPr>
          <p:nvPr>
            <p:ph type="sldNum" sz="quarter" idx="12"/>
          </p:nvPr>
        </p:nvSpPr>
        <p:spPr/>
        <p:txBody>
          <a:bodyPr/>
          <a:lstStyle/>
          <a:p>
            <a:fld id="{670A9334-4E67-F94F-A05E-0CE8B74A054E}" type="slidenum">
              <a:rPr lang="en-US" smtClean="0"/>
              <a:t>30</a:t>
            </a:fld>
            <a:endParaRPr lang="en-US"/>
          </a:p>
        </p:txBody>
      </p:sp>
      <p:graphicFrame>
        <p:nvGraphicFramePr>
          <p:cNvPr id="5" name="Table 4">
            <a:extLst>
              <a:ext uri="{FF2B5EF4-FFF2-40B4-BE49-F238E27FC236}">
                <a16:creationId xmlns:a16="http://schemas.microsoft.com/office/drawing/2014/main" id="{55E93DD6-571A-5AD5-0D74-F7171410257E}"/>
              </a:ext>
            </a:extLst>
          </p:cNvPr>
          <p:cNvGraphicFramePr>
            <a:graphicFrameLocks noGrp="1"/>
          </p:cNvGraphicFramePr>
          <p:nvPr/>
        </p:nvGraphicFramePr>
        <p:xfrm>
          <a:off x="390525" y="1253331"/>
          <a:ext cx="2074333" cy="1483360"/>
        </p:xfrm>
        <a:graphic>
          <a:graphicData uri="http://schemas.openxmlformats.org/drawingml/2006/table">
            <a:tbl>
              <a:tblPr firstRow="1" bandRow="1">
                <a:tableStyleId>{5C22544A-7EE6-4342-B048-85BDC9FD1C3A}</a:tableStyleId>
              </a:tblPr>
              <a:tblGrid>
                <a:gridCol w="954705">
                  <a:extLst>
                    <a:ext uri="{9D8B030D-6E8A-4147-A177-3AD203B41FA5}">
                      <a16:colId xmlns:a16="http://schemas.microsoft.com/office/drawing/2014/main" val="333039642"/>
                    </a:ext>
                  </a:extLst>
                </a:gridCol>
                <a:gridCol w="1119628">
                  <a:extLst>
                    <a:ext uri="{9D8B030D-6E8A-4147-A177-3AD203B41FA5}">
                      <a16:colId xmlns:a16="http://schemas.microsoft.com/office/drawing/2014/main" val="2082480808"/>
                    </a:ext>
                  </a:extLst>
                </a:gridCol>
              </a:tblGrid>
              <a:tr h="370840">
                <a:tc gridSpan="2">
                  <a:txBody>
                    <a:bodyPr/>
                    <a:lstStyle/>
                    <a:p>
                      <a:r>
                        <a:rPr lang="en-US" dirty="0"/>
                        <a:t>Summary Statistics</a:t>
                      </a:r>
                    </a:p>
                  </a:txBody>
                  <a:tcPr/>
                </a:tc>
                <a:tc hMerge="1">
                  <a:txBody>
                    <a:bodyPr/>
                    <a:lstStyle/>
                    <a:p>
                      <a:endParaRPr lang="en-US" dirty="0"/>
                    </a:p>
                  </a:txBody>
                  <a:tcPr/>
                </a:tc>
                <a:extLst>
                  <a:ext uri="{0D108BD9-81ED-4DB2-BD59-A6C34878D82A}">
                    <a16:rowId xmlns:a16="http://schemas.microsoft.com/office/drawing/2014/main" val="301727770"/>
                  </a:ext>
                </a:extLst>
              </a:tr>
              <a:tr h="370840">
                <a:tc>
                  <a:txBody>
                    <a:bodyPr/>
                    <a:lstStyle/>
                    <a:p>
                      <a:r>
                        <a:rPr lang="en-US" dirty="0"/>
                        <a:t>Count</a:t>
                      </a:r>
                    </a:p>
                  </a:txBody>
                  <a:tcPr/>
                </a:tc>
                <a:tc>
                  <a:txBody>
                    <a:bodyPr/>
                    <a:lstStyle/>
                    <a:p>
                      <a:r>
                        <a:rPr lang="en-US" dirty="0"/>
                        <a:t>54</a:t>
                      </a:r>
                    </a:p>
                  </a:txBody>
                  <a:tcPr/>
                </a:tc>
                <a:extLst>
                  <a:ext uri="{0D108BD9-81ED-4DB2-BD59-A6C34878D82A}">
                    <a16:rowId xmlns:a16="http://schemas.microsoft.com/office/drawing/2014/main" val="2769768756"/>
                  </a:ext>
                </a:extLst>
              </a:tr>
              <a:tr h="370840">
                <a:tc>
                  <a:txBody>
                    <a:bodyPr/>
                    <a:lstStyle/>
                    <a:p>
                      <a:r>
                        <a:rPr lang="en-US" dirty="0"/>
                        <a:t>Mean</a:t>
                      </a:r>
                    </a:p>
                  </a:txBody>
                  <a:tcPr/>
                </a:tc>
                <a:tc>
                  <a:txBody>
                    <a:bodyPr/>
                    <a:lstStyle/>
                    <a:p>
                      <a:r>
                        <a:rPr lang="en-US" dirty="0"/>
                        <a:t>6.4</a:t>
                      </a:r>
                    </a:p>
                  </a:txBody>
                  <a:tcPr/>
                </a:tc>
                <a:extLst>
                  <a:ext uri="{0D108BD9-81ED-4DB2-BD59-A6C34878D82A}">
                    <a16:rowId xmlns:a16="http://schemas.microsoft.com/office/drawing/2014/main" val="2127114038"/>
                  </a:ext>
                </a:extLst>
              </a:tr>
              <a:tr h="370840">
                <a:tc>
                  <a:txBody>
                    <a:bodyPr/>
                    <a:lstStyle/>
                    <a:p>
                      <a:r>
                        <a:rPr lang="en-US" dirty="0"/>
                        <a:t>Median</a:t>
                      </a:r>
                    </a:p>
                  </a:txBody>
                  <a:tcPr/>
                </a:tc>
                <a:tc>
                  <a:txBody>
                    <a:bodyPr/>
                    <a:lstStyle/>
                    <a:p>
                      <a:r>
                        <a:rPr lang="en-US" dirty="0"/>
                        <a:t>4</a:t>
                      </a:r>
                    </a:p>
                  </a:txBody>
                  <a:tcPr/>
                </a:tc>
                <a:extLst>
                  <a:ext uri="{0D108BD9-81ED-4DB2-BD59-A6C34878D82A}">
                    <a16:rowId xmlns:a16="http://schemas.microsoft.com/office/drawing/2014/main" val="818251129"/>
                  </a:ext>
                </a:extLst>
              </a:tr>
            </a:tbl>
          </a:graphicData>
        </a:graphic>
      </p:graphicFrame>
      <p:graphicFrame>
        <p:nvGraphicFramePr>
          <p:cNvPr id="6" name="Table 5">
            <a:extLst>
              <a:ext uri="{FF2B5EF4-FFF2-40B4-BE49-F238E27FC236}">
                <a16:creationId xmlns:a16="http://schemas.microsoft.com/office/drawing/2014/main" id="{11095D69-5138-92C7-0D21-65D124ACE678}"/>
              </a:ext>
            </a:extLst>
          </p:cNvPr>
          <p:cNvGraphicFramePr>
            <a:graphicFrameLocks noGrp="1"/>
          </p:cNvGraphicFramePr>
          <p:nvPr/>
        </p:nvGraphicFramePr>
        <p:xfrm>
          <a:off x="2844799" y="1253331"/>
          <a:ext cx="8956675" cy="4485640"/>
        </p:xfrm>
        <a:graphic>
          <a:graphicData uri="http://schemas.openxmlformats.org/drawingml/2006/table">
            <a:tbl>
              <a:tblPr firstRow="1" bandRow="1">
                <a:tableStyleId>{5C22544A-7EE6-4342-B048-85BDC9FD1C3A}</a:tableStyleId>
              </a:tblPr>
              <a:tblGrid>
                <a:gridCol w="1854005">
                  <a:extLst>
                    <a:ext uri="{9D8B030D-6E8A-4147-A177-3AD203B41FA5}">
                      <a16:colId xmlns:a16="http://schemas.microsoft.com/office/drawing/2014/main" val="3162619471"/>
                    </a:ext>
                  </a:extLst>
                </a:gridCol>
                <a:gridCol w="7102670">
                  <a:extLst>
                    <a:ext uri="{9D8B030D-6E8A-4147-A177-3AD203B41FA5}">
                      <a16:colId xmlns:a16="http://schemas.microsoft.com/office/drawing/2014/main" val="3134914383"/>
                    </a:ext>
                  </a:extLst>
                </a:gridCol>
              </a:tblGrid>
              <a:tr h="370840">
                <a:tc gridSpan="2">
                  <a:txBody>
                    <a:bodyPr/>
                    <a:lstStyle/>
                    <a:p>
                      <a:pPr algn="ctr"/>
                      <a:r>
                        <a:rPr lang="en-US" dirty="0"/>
                        <a:t>Evaluation of Priorities</a:t>
                      </a:r>
                    </a:p>
                  </a:txBody>
                  <a:tcPr/>
                </a:tc>
                <a:tc hMerge="1">
                  <a:txBody>
                    <a:bodyPr/>
                    <a:lstStyle/>
                    <a:p>
                      <a:endParaRPr lang="en-US" dirty="0"/>
                    </a:p>
                  </a:txBody>
                  <a:tcPr/>
                </a:tc>
                <a:extLst>
                  <a:ext uri="{0D108BD9-81ED-4DB2-BD59-A6C34878D82A}">
                    <a16:rowId xmlns:a16="http://schemas.microsoft.com/office/drawing/2014/main" val="2155649447"/>
                  </a:ext>
                </a:extLst>
              </a:tr>
              <a:tr h="370840">
                <a:tc>
                  <a:txBody>
                    <a:bodyPr/>
                    <a:lstStyle/>
                    <a:p>
                      <a:r>
                        <a:rPr lang="en-US" dirty="0"/>
                        <a:t>Process</a:t>
                      </a:r>
                    </a:p>
                  </a:txBody>
                  <a:tcPr/>
                </a:tc>
                <a:tc>
                  <a:txBody>
                    <a:bodyPr/>
                    <a:lstStyle/>
                    <a:p>
                      <a:r>
                        <a:rPr lang="en-US" dirty="0"/>
                        <a:t>Review Priorities #1 - #5 for all records and code into a cell of the priority matrix. In order to apply a weight to the #1 through #5 priorities, #1 was given a weight of 5, #2 was given a weight of 4, and so on. </a:t>
                      </a:r>
                    </a:p>
                  </a:txBody>
                  <a:tcPr/>
                </a:tc>
                <a:extLst>
                  <a:ext uri="{0D108BD9-81ED-4DB2-BD59-A6C34878D82A}">
                    <a16:rowId xmlns:a16="http://schemas.microsoft.com/office/drawing/2014/main" val="3372622239"/>
                  </a:ext>
                </a:extLst>
              </a:tr>
              <a:tr h="370840">
                <a:tc>
                  <a:txBody>
                    <a:bodyPr/>
                    <a:lstStyle/>
                    <a:p>
                      <a:r>
                        <a:rPr lang="en-US" dirty="0"/>
                        <a:t>Decision Rule</a:t>
                      </a:r>
                    </a:p>
                  </a:txBody>
                  <a:tcPr/>
                </a:tc>
                <a:tc>
                  <a:txBody>
                    <a:bodyPr/>
                    <a:lstStyle/>
                    <a:p>
                      <a:r>
                        <a:rPr lang="en-US" dirty="0"/>
                        <a:t>Each response was coded based on the destination cell of the category and the population grouping. Any responses that was not specific to a category or populations was designated into a “cross-cutting” group. If there was a specific reference to multiple categories or populations, the priority was coded into both. </a:t>
                      </a:r>
                    </a:p>
                  </a:txBody>
                  <a:tcPr/>
                </a:tc>
                <a:extLst>
                  <a:ext uri="{0D108BD9-81ED-4DB2-BD59-A6C34878D82A}">
                    <a16:rowId xmlns:a16="http://schemas.microsoft.com/office/drawing/2014/main" val="1525078980"/>
                  </a:ext>
                </a:extLst>
              </a:tr>
              <a:tr h="370840">
                <a:tc>
                  <a:txBody>
                    <a:bodyPr/>
                    <a:lstStyle/>
                    <a:p>
                      <a:r>
                        <a:rPr lang="en-US" dirty="0"/>
                        <a:t>Example</a:t>
                      </a:r>
                    </a:p>
                  </a:txBody>
                  <a:tcPr/>
                </a:tc>
                <a:tc>
                  <a:txBody>
                    <a:bodyPr/>
                    <a:lstStyle/>
                    <a:p>
                      <a:r>
                        <a:rPr lang="en-US" dirty="0"/>
                        <a:t>“Improve understanding of female veteran suicide risk; test interventions and upstream opportunities to reduce risk (e.g., preventing/treating MH, SU, IPV)” was coded with F12 [Female Veterans, Cross-Cutting] H12 [Social Determinants of Health, Cross-Cutting]. As this was a Priority #2, it was given a weight of “4” in each F12 and H12 in the final Priority Matrix calculations.</a:t>
                      </a:r>
                    </a:p>
                  </a:txBody>
                  <a:tcPr/>
                </a:tc>
                <a:extLst>
                  <a:ext uri="{0D108BD9-81ED-4DB2-BD59-A6C34878D82A}">
                    <a16:rowId xmlns:a16="http://schemas.microsoft.com/office/drawing/2014/main" val="3941041785"/>
                  </a:ext>
                </a:extLst>
              </a:tr>
            </a:tbl>
          </a:graphicData>
        </a:graphic>
      </p:graphicFrame>
    </p:spTree>
    <p:extLst>
      <p:ext uri="{BB962C8B-B14F-4D97-AF65-F5344CB8AC3E}">
        <p14:creationId xmlns:p14="http://schemas.microsoft.com/office/powerpoint/2010/main" val="2277956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5EF841-0FE1-900D-8DE4-3B21186277EB}"/>
              </a:ext>
            </a:extLst>
          </p:cNvPr>
          <p:cNvSpPr>
            <a:spLocks noGrp="1"/>
          </p:cNvSpPr>
          <p:nvPr>
            <p:ph type="title"/>
          </p:nvPr>
        </p:nvSpPr>
        <p:spPr/>
        <p:txBody>
          <a:bodyPr/>
          <a:lstStyle/>
          <a:p>
            <a:r>
              <a:rPr lang="en-US" dirty="0"/>
              <a:t>For consideration by the group</a:t>
            </a:r>
          </a:p>
        </p:txBody>
      </p:sp>
      <p:sp>
        <p:nvSpPr>
          <p:cNvPr id="7" name="Content Placeholder 6">
            <a:extLst>
              <a:ext uri="{FF2B5EF4-FFF2-40B4-BE49-F238E27FC236}">
                <a16:creationId xmlns:a16="http://schemas.microsoft.com/office/drawing/2014/main" id="{3955E655-D653-4571-2CB2-7A7C60807098}"/>
              </a:ext>
            </a:extLst>
          </p:cNvPr>
          <p:cNvSpPr>
            <a:spLocks noGrp="1"/>
          </p:cNvSpPr>
          <p:nvPr>
            <p:ph idx="1"/>
          </p:nvPr>
        </p:nvSpPr>
        <p:spPr>
          <a:xfrm>
            <a:off x="371475" y="1361620"/>
            <a:ext cx="10515600" cy="4829629"/>
          </a:xfrm>
        </p:spPr>
        <p:txBody>
          <a:bodyPr/>
          <a:lstStyle/>
          <a:p>
            <a:r>
              <a:rPr lang="en-US" sz="2000" dirty="0"/>
              <a:t>Suggestions regarding weighting of quantitative and qualitative data to identify content domains for consideration? </a:t>
            </a:r>
          </a:p>
          <a:p>
            <a:pPr marL="0" indent="0">
              <a:buNone/>
            </a:pPr>
            <a:endParaRPr lang="en-US" sz="2000" dirty="0"/>
          </a:p>
          <a:p>
            <a:r>
              <a:rPr lang="en-US" sz="2000" dirty="0"/>
              <a:t>Thoughts on ranking or rating of content domains in the survey? That is, what do you see as the benefits of ranking over rating and visa versa?</a:t>
            </a:r>
          </a:p>
          <a:p>
            <a:pPr marL="0" indent="0">
              <a:buNone/>
            </a:pPr>
            <a:endParaRPr lang="en-US" sz="2000" dirty="0"/>
          </a:p>
          <a:p>
            <a:r>
              <a:rPr lang="en-US" sz="2000" dirty="0"/>
              <a:t>How many domains should be considered on the survey?</a:t>
            </a:r>
          </a:p>
          <a:p>
            <a:endParaRPr lang="en-US" sz="2000" dirty="0"/>
          </a:p>
          <a:p>
            <a:r>
              <a:rPr lang="en-US" sz="2000" dirty="0"/>
              <a:t>What are the recommendations regarding specificity in the domains in survey? </a:t>
            </a:r>
          </a:p>
          <a:p>
            <a:pPr lvl="1"/>
            <a:r>
              <a:rPr lang="en-US" sz="1800" dirty="0"/>
              <a:t>For example, if Lethal Means Safety</a:t>
            </a:r>
          </a:p>
          <a:p>
            <a:pPr lvl="2"/>
            <a:r>
              <a:rPr lang="en-US" sz="1800" dirty="0"/>
              <a:t>Should we leave it at the content domain (Lethal Means Safety)</a:t>
            </a:r>
          </a:p>
          <a:p>
            <a:pPr lvl="2"/>
            <a:r>
              <a:rPr lang="en-US" sz="1800" dirty="0"/>
              <a:t>Or should we present different options regarding intersection between population and methods (i.e., LMS in primary care; LMS in community)</a:t>
            </a:r>
          </a:p>
        </p:txBody>
      </p:sp>
      <p:sp>
        <p:nvSpPr>
          <p:cNvPr id="5" name="Slide Number Placeholder 4">
            <a:extLst>
              <a:ext uri="{FF2B5EF4-FFF2-40B4-BE49-F238E27FC236}">
                <a16:creationId xmlns:a16="http://schemas.microsoft.com/office/drawing/2014/main" id="{644DAB78-453F-6B48-DB00-57B9046E74A7}"/>
              </a:ext>
            </a:extLst>
          </p:cNvPr>
          <p:cNvSpPr>
            <a:spLocks noGrp="1"/>
          </p:cNvSpPr>
          <p:nvPr>
            <p:ph type="sldNum" sz="quarter" idx="12"/>
          </p:nvPr>
        </p:nvSpPr>
        <p:spPr/>
        <p:txBody>
          <a:bodyPr/>
          <a:lstStyle/>
          <a:p>
            <a:fld id="{670A9334-4E67-F94F-A05E-0CE8B74A054E}" type="slidenum">
              <a:rPr lang="en-US" smtClean="0"/>
              <a:pPr/>
              <a:t>31</a:t>
            </a:fld>
            <a:endParaRPr lang="en-US"/>
          </a:p>
        </p:txBody>
      </p:sp>
    </p:spTree>
    <p:extLst>
      <p:ext uri="{BB962C8B-B14F-4D97-AF65-F5344CB8AC3E}">
        <p14:creationId xmlns:p14="http://schemas.microsoft.com/office/powerpoint/2010/main" val="2683354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86215-64DF-827C-7985-0AD2DDED96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B23A7E-07DF-9FCE-F0C4-34E5D9D0D0EB}"/>
              </a:ext>
            </a:extLst>
          </p:cNvPr>
          <p:cNvSpPr>
            <a:spLocks noGrp="1"/>
          </p:cNvSpPr>
          <p:nvPr>
            <p:ph type="title"/>
          </p:nvPr>
        </p:nvSpPr>
        <p:spPr>
          <a:xfrm>
            <a:off x="285750" y="166264"/>
            <a:ext cx="11751444" cy="618385"/>
          </a:xfrm>
        </p:spPr>
        <p:txBody>
          <a:bodyPr/>
          <a:lstStyle/>
          <a:p>
            <a:r>
              <a:rPr lang="en-US" dirty="0"/>
              <a:t>Phase 1:  Critical Research Priority Setting for Suicide Prevention</a:t>
            </a:r>
          </a:p>
        </p:txBody>
      </p:sp>
      <p:sp>
        <p:nvSpPr>
          <p:cNvPr id="4" name="Content Placeholder 3">
            <a:extLst>
              <a:ext uri="{FF2B5EF4-FFF2-40B4-BE49-F238E27FC236}">
                <a16:creationId xmlns:a16="http://schemas.microsoft.com/office/drawing/2014/main" id="{E50B8A32-0470-9630-73EA-7BB2B243C843}"/>
              </a:ext>
            </a:extLst>
          </p:cNvPr>
          <p:cNvSpPr>
            <a:spLocks noGrp="1"/>
          </p:cNvSpPr>
          <p:nvPr>
            <p:ph idx="1"/>
          </p:nvPr>
        </p:nvSpPr>
        <p:spPr>
          <a:xfrm>
            <a:off x="4030133" y="1361621"/>
            <a:ext cx="6856942" cy="4351338"/>
          </a:xfrm>
        </p:spPr>
        <p:txBody>
          <a:bodyPr/>
          <a:lstStyle/>
          <a:p>
            <a:r>
              <a:rPr lang="en-US" dirty="0"/>
              <a:t>Utilizing these sources as a base, the team gathered priorities from a total of 26 sources, resulting in 186 cumulative priorities</a:t>
            </a:r>
          </a:p>
          <a:p>
            <a:endParaRPr lang="en-US" dirty="0"/>
          </a:p>
          <a:p>
            <a:endParaRPr lang="en-US" dirty="0"/>
          </a:p>
          <a:p>
            <a:r>
              <a:rPr lang="en-US" dirty="0"/>
              <a:t>These priorities were coded into research categories to reflect method/procedure and characteristic of prioritized population.</a:t>
            </a:r>
          </a:p>
          <a:p>
            <a:endParaRPr lang="en-US" dirty="0"/>
          </a:p>
        </p:txBody>
      </p:sp>
      <p:sp>
        <p:nvSpPr>
          <p:cNvPr id="3" name="Slide Number Placeholder 2">
            <a:extLst>
              <a:ext uri="{FF2B5EF4-FFF2-40B4-BE49-F238E27FC236}">
                <a16:creationId xmlns:a16="http://schemas.microsoft.com/office/drawing/2014/main" id="{1FCD6ABC-7BB1-68AD-BCEF-42D0507459C7}"/>
              </a:ext>
            </a:extLst>
          </p:cNvPr>
          <p:cNvSpPr>
            <a:spLocks noGrp="1"/>
          </p:cNvSpPr>
          <p:nvPr>
            <p:ph type="sldNum" sz="quarter" idx="12"/>
          </p:nvPr>
        </p:nvSpPr>
        <p:spPr/>
        <p:txBody>
          <a:bodyPr/>
          <a:lstStyle/>
          <a:p>
            <a:fld id="{670A9334-4E67-F94F-A05E-0CE8B74A054E}" type="slidenum">
              <a:rPr lang="en-US" smtClean="0"/>
              <a:pPr/>
              <a:t>32</a:t>
            </a:fld>
            <a:endParaRPr lang="en-US"/>
          </a:p>
        </p:txBody>
      </p:sp>
      <p:graphicFrame>
        <p:nvGraphicFramePr>
          <p:cNvPr id="12" name="Table 11">
            <a:extLst>
              <a:ext uri="{FF2B5EF4-FFF2-40B4-BE49-F238E27FC236}">
                <a16:creationId xmlns:a16="http://schemas.microsoft.com/office/drawing/2014/main" id="{3630573E-C3CC-0772-20FF-9A7585985E7E}"/>
              </a:ext>
            </a:extLst>
          </p:cNvPr>
          <p:cNvGraphicFramePr>
            <a:graphicFrameLocks noGrp="1"/>
          </p:cNvGraphicFramePr>
          <p:nvPr/>
        </p:nvGraphicFramePr>
        <p:xfrm>
          <a:off x="163629" y="1143481"/>
          <a:ext cx="3866504" cy="4906957"/>
        </p:xfrm>
        <a:graphic>
          <a:graphicData uri="http://schemas.openxmlformats.org/drawingml/2006/table">
            <a:tbl>
              <a:tblPr bandRow="1">
                <a:tableStyleId>{5C22544A-7EE6-4342-B048-85BDC9FD1C3A}</a:tableStyleId>
              </a:tblPr>
              <a:tblGrid>
                <a:gridCol w="3866504">
                  <a:extLst>
                    <a:ext uri="{9D8B030D-6E8A-4147-A177-3AD203B41FA5}">
                      <a16:colId xmlns:a16="http://schemas.microsoft.com/office/drawing/2014/main" val="796277052"/>
                    </a:ext>
                  </a:extLst>
                </a:gridCol>
              </a:tblGrid>
              <a:tr h="368229">
                <a:tc>
                  <a:txBody>
                    <a:bodyPr/>
                    <a:lstStyle/>
                    <a:p>
                      <a:pPr algn="ctr" fontAlgn="ctr"/>
                      <a:r>
                        <a:rPr lang="en-US" sz="1600" u="none" strike="noStrike" dirty="0">
                          <a:effectLst/>
                        </a:rPr>
                        <a:t>American Foundation for Suicide Prevention</a:t>
                      </a:r>
                      <a:endParaRPr lang="en-US" sz="1600" b="1" i="0" u="none" strike="noStrike" dirty="0">
                        <a:solidFill>
                          <a:srgbClr val="242424"/>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1353622237"/>
                  </a:ext>
                </a:extLst>
              </a:tr>
              <a:tr h="368229">
                <a:tc>
                  <a:txBody>
                    <a:bodyPr/>
                    <a:lstStyle/>
                    <a:p>
                      <a:pPr algn="ctr" fontAlgn="ctr"/>
                      <a:r>
                        <a:rPr lang="en-US" sz="1600" u="none" strike="noStrike" dirty="0">
                          <a:effectLst/>
                        </a:rPr>
                        <a:t>American Psychological Association</a:t>
                      </a:r>
                      <a:endParaRPr lang="en-US" sz="1600" b="1" i="0" u="none" strike="noStrike" dirty="0">
                        <a:solidFill>
                          <a:srgbClr val="000000"/>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3353832748"/>
                  </a:ext>
                </a:extLst>
              </a:tr>
              <a:tr h="368229">
                <a:tc>
                  <a:txBody>
                    <a:bodyPr/>
                    <a:lstStyle/>
                    <a:p>
                      <a:pPr algn="ctr" fontAlgn="ctr"/>
                      <a:r>
                        <a:rPr lang="en-US" sz="1600" u="none" strike="noStrike" dirty="0">
                          <a:effectLst/>
                        </a:rPr>
                        <a:t>CDC</a:t>
                      </a:r>
                      <a:endParaRPr lang="en-US" sz="1600" b="1" i="0" u="none" strike="noStrike" dirty="0">
                        <a:solidFill>
                          <a:srgbClr val="000000"/>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345129872"/>
                  </a:ext>
                </a:extLst>
              </a:tr>
              <a:tr h="368229">
                <a:tc>
                  <a:txBody>
                    <a:bodyPr/>
                    <a:lstStyle/>
                    <a:p>
                      <a:pPr algn="ctr" fontAlgn="ctr"/>
                      <a:r>
                        <a:rPr lang="en-US" sz="1600" u="none" strike="noStrike" dirty="0">
                          <a:effectLst/>
                        </a:rPr>
                        <a:t>Defense Health Agency (DHA)</a:t>
                      </a:r>
                      <a:endParaRPr lang="en-US" sz="1600" b="1" i="0" u="none" strike="noStrike" dirty="0">
                        <a:solidFill>
                          <a:srgbClr val="000000"/>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775408674"/>
                  </a:ext>
                </a:extLst>
              </a:tr>
              <a:tr h="368229">
                <a:tc>
                  <a:txBody>
                    <a:bodyPr/>
                    <a:lstStyle/>
                    <a:p>
                      <a:pPr algn="ctr" fontAlgn="ctr"/>
                      <a:r>
                        <a:rPr lang="en-US" sz="1600" u="none" strike="noStrike" dirty="0">
                          <a:effectLst/>
                        </a:rPr>
                        <a:t>Department of Defense</a:t>
                      </a:r>
                      <a:endParaRPr lang="en-US" sz="1600" b="1" i="0" u="none" strike="noStrike" dirty="0">
                        <a:solidFill>
                          <a:srgbClr val="000000"/>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590091842"/>
                  </a:ext>
                </a:extLst>
              </a:tr>
              <a:tr h="368229">
                <a:tc>
                  <a:txBody>
                    <a:bodyPr/>
                    <a:lstStyle/>
                    <a:p>
                      <a:pPr algn="ctr" fontAlgn="ctr"/>
                      <a:r>
                        <a:rPr lang="en-US" sz="1600" u="none" strike="noStrike" dirty="0">
                          <a:effectLst/>
                        </a:rPr>
                        <a:t>Indian Health Service</a:t>
                      </a:r>
                      <a:endParaRPr lang="en-US" sz="1600" b="1" i="0" u="none" strike="noStrike" dirty="0">
                        <a:solidFill>
                          <a:srgbClr val="242424"/>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1645733362"/>
                  </a:ext>
                </a:extLst>
              </a:tr>
              <a:tr h="368229">
                <a:tc>
                  <a:txBody>
                    <a:bodyPr/>
                    <a:lstStyle/>
                    <a:p>
                      <a:pPr algn="ctr" fontAlgn="ctr"/>
                      <a:r>
                        <a:rPr lang="fr-FR" sz="1600" u="none" strike="noStrike" dirty="0">
                          <a:effectLst/>
                        </a:rPr>
                        <a:t>National Action Alliance for Suicide Prevention (NAASP)</a:t>
                      </a:r>
                      <a:endParaRPr lang="fr-FR" sz="1600" b="1" i="0" u="none" strike="noStrike" dirty="0">
                        <a:solidFill>
                          <a:srgbClr val="000000"/>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3624317290"/>
                  </a:ext>
                </a:extLst>
              </a:tr>
              <a:tr h="368229">
                <a:tc>
                  <a:txBody>
                    <a:bodyPr/>
                    <a:lstStyle/>
                    <a:p>
                      <a:pPr algn="ctr" fontAlgn="ctr"/>
                      <a:r>
                        <a:rPr lang="en-US" sz="1600" u="none" strike="noStrike" dirty="0">
                          <a:effectLst/>
                        </a:rPr>
                        <a:t>NAMI</a:t>
                      </a:r>
                      <a:endParaRPr lang="en-US" sz="1600" b="1" i="0" u="none" strike="noStrike" dirty="0">
                        <a:solidFill>
                          <a:srgbClr val="242424"/>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3849542304"/>
                  </a:ext>
                </a:extLst>
              </a:tr>
              <a:tr h="368229">
                <a:tc>
                  <a:txBody>
                    <a:bodyPr/>
                    <a:lstStyle/>
                    <a:p>
                      <a:pPr algn="ctr" fontAlgn="ctr"/>
                      <a:r>
                        <a:rPr lang="en-US" sz="1600" u="none" strike="noStrike" dirty="0">
                          <a:effectLst/>
                        </a:rPr>
                        <a:t>NIMH</a:t>
                      </a:r>
                      <a:endParaRPr lang="en-US" sz="1600" b="1" i="0" u="none" strike="noStrike" dirty="0">
                        <a:solidFill>
                          <a:srgbClr val="000000"/>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894739451"/>
                  </a:ext>
                </a:extLst>
              </a:tr>
              <a:tr h="368229">
                <a:tc>
                  <a:txBody>
                    <a:bodyPr/>
                    <a:lstStyle/>
                    <a:p>
                      <a:pPr algn="ctr" fontAlgn="ctr"/>
                      <a:r>
                        <a:rPr lang="en-US" sz="1600" u="none" strike="noStrike" dirty="0">
                          <a:effectLst/>
                        </a:rPr>
                        <a:t>SAMSHA</a:t>
                      </a:r>
                      <a:endParaRPr lang="en-US" sz="1600" b="1" i="0" u="none" strike="noStrike" dirty="0">
                        <a:solidFill>
                          <a:srgbClr val="242424"/>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3608609491"/>
                  </a:ext>
                </a:extLst>
              </a:tr>
              <a:tr h="368229">
                <a:tc>
                  <a:txBody>
                    <a:bodyPr/>
                    <a:lstStyle/>
                    <a:p>
                      <a:pPr algn="ctr" fontAlgn="ctr"/>
                      <a:r>
                        <a:rPr lang="en-US" sz="1600" u="none" strike="noStrike" dirty="0">
                          <a:effectLst/>
                        </a:rPr>
                        <a:t>VHA</a:t>
                      </a:r>
                      <a:endParaRPr lang="en-US" sz="1600" b="1" i="0" u="none" strike="noStrike" dirty="0">
                        <a:solidFill>
                          <a:srgbClr val="000000"/>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2293574006"/>
                  </a:ext>
                </a:extLst>
              </a:tr>
              <a:tr h="368229">
                <a:tc>
                  <a:txBody>
                    <a:bodyPr/>
                    <a:lstStyle/>
                    <a:p>
                      <a:pPr algn="ctr" fontAlgn="ctr"/>
                      <a:r>
                        <a:rPr lang="en-US" sz="1600" u="none" strike="noStrike" dirty="0">
                          <a:effectLst/>
                        </a:rPr>
                        <a:t>White House</a:t>
                      </a:r>
                      <a:endParaRPr lang="en-US" sz="1600" b="1" i="0" u="none" strike="noStrike" dirty="0">
                        <a:solidFill>
                          <a:srgbClr val="000000"/>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3617764417"/>
                  </a:ext>
                </a:extLst>
              </a:tr>
              <a:tr h="368229">
                <a:tc>
                  <a:txBody>
                    <a:bodyPr/>
                    <a:lstStyle/>
                    <a:p>
                      <a:pPr algn="ctr" fontAlgn="ctr"/>
                      <a:r>
                        <a:rPr lang="en-US" sz="1600" u="none" strike="noStrike" dirty="0">
                          <a:effectLst/>
                        </a:rPr>
                        <a:t>Peer-reviewed Research</a:t>
                      </a:r>
                      <a:endParaRPr lang="en-US" sz="1600" b="1" i="0" u="none" strike="noStrike" dirty="0">
                        <a:solidFill>
                          <a:srgbClr val="000000"/>
                        </a:solidFill>
                        <a:effectLst/>
                        <a:latin typeface="Calibri" panose="020F0502020204030204" pitchFamily="34" charset="0"/>
                      </a:endParaRPr>
                    </a:p>
                  </a:txBody>
                  <a:tcPr marL="529" marR="529" marT="529" marB="0" anchor="ctr"/>
                </a:tc>
                <a:extLst>
                  <a:ext uri="{0D108BD9-81ED-4DB2-BD59-A6C34878D82A}">
                    <a16:rowId xmlns:a16="http://schemas.microsoft.com/office/drawing/2014/main" val="2970116097"/>
                  </a:ext>
                </a:extLst>
              </a:tr>
            </a:tbl>
          </a:graphicData>
        </a:graphic>
      </p:graphicFrame>
    </p:spTree>
    <p:extLst>
      <p:ext uri="{BB962C8B-B14F-4D97-AF65-F5344CB8AC3E}">
        <p14:creationId xmlns:p14="http://schemas.microsoft.com/office/powerpoint/2010/main" val="701836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A9F41-CAAF-074A-292C-44CEFB4698A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34D4833-CD9D-3CFB-562C-0D608E0C9D2C}"/>
              </a:ext>
            </a:extLst>
          </p:cNvPr>
          <p:cNvSpPr>
            <a:spLocks noGrp="1" noRot="1" noMove="1" noResize="1" noEditPoints="1" noAdjustHandles="1" noChangeArrowheads="1" noChangeShapeType="1"/>
          </p:cNvSpPr>
          <p:nvPr/>
        </p:nvSpPr>
        <p:spPr>
          <a:xfrm>
            <a:off x="-5499" y="6094689"/>
            <a:ext cx="12192000" cy="8884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B9AF3F-8FFB-5AA4-DE95-D63F5739C103}"/>
              </a:ext>
            </a:extLst>
          </p:cNvPr>
          <p:cNvSpPr>
            <a:spLocks noGrp="1"/>
          </p:cNvSpPr>
          <p:nvPr>
            <p:ph type="title"/>
          </p:nvPr>
        </p:nvSpPr>
        <p:spPr/>
        <p:txBody>
          <a:bodyPr/>
          <a:lstStyle/>
          <a:p>
            <a:r>
              <a:rPr lang="en-US" dirty="0"/>
              <a:t>Phase 1: Developing the Priority Matrix</a:t>
            </a:r>
          </a:p>
        </p:txBody>
      </p:sp>
      <p:graphicFrame>
        <p:nvGraphicFramePr>
          <p:cNvPr id="6" name="Table 5">
            <a:extLst>
              <a:ext uri="{FF2B5EF4-FFF2-40B4-BE49-F238E27FC236}">
                <a16:creationId xmlns:a16="http://schemas.microsoft.com/office/drawing/2014/main" id="{D1183248-DDB4-9EA0-B946-936AFF085D88}"/>
              </a:ext>
            </a:extLst>
          </p:cNvPr>
          <p:cNvGraphicFramePr>
            <a:graphicFrameLocks noGrp="1"/>
          </p:cNvGraphicFramePr>
          <p:nvPr/>
        </p:nvGraphicFramePr>
        <p:xfrm>
          <a:off x="184998" y="1542796"/>
          <a:ext cx="11676801" cy="5143746"/>
        </p:xfrm>
        <a:graphic>
          <a:graphicData uri="http://schemas.openxmlformats.org/drawingml/2006/table">
            <a:tbl>
              <a:tblPr/>
              <a:tblGrid>
                <a:gridCol w="1313602">
                  <a:extLst>
                    <a:ext uri="{9D8B030D-6E8A-4147-A177-3AD203B41FA5}">
                      <a16:colId xmlns:a16="http://schemas.microsoft.com/office/drawing/2014/main" val="2771522495"/>
                    </a:ext>
                  </a:extLst>
                </a:gridCol>
                <a:gridCol w="656074">
                  <a:extLst>
                    <a:ext uri="{9D8B030D-6E8A-4147-A177-3AD203B41FA5}">
                      <a16:colId xmlns:a16="http://schemas.microsoft.com/office/drawing/2014/main" val="22264688"/>
                    </a:ext>
                  </a:extLst>
                </a:gridCol>
                <a:gridCol w="808273">
                  <a:extLst>
                    <a:ext uri="{9D8B030D-6E8A-4147-A177-3AD203B41FA5}">
                      <a16:colId xmlns:a16="http://schemas.microsoft.com/office/drawing/2014/main" val="2337279277"/>
                    </a:ext>
                  </a:extLst>
                </a:gridCol>
                <a:gridCol w="808273">
                  <a:extLst>
                    <a:ext uri="{9D8B030D-6E8A-4147-A177-3AD203B41FA5}">
                      <a16:colId xmlns:a16="http://schemas.microsoft.com/office/drawing/2014/main" val="1635669319"/>
                    </a:ext>
                  </a:extLst>
                </a:gridCol>
                <a:gridCol w="808273">
                  <a:extLst>
                    <a:ext uri="{9D8B030D-6E8A-4147-A177-3AD203B41FA5}">
                      <a16:colId xmlns:a16="http://schemas.microsoft.com/office/drawing/2014/main" val="4209492326"/>
                    </a:ext>
                  </a:extLst>
                </a:gridCol>
                <a:gridCol w="808273">
                  <a:extLst>
                    <a:ext uri="{9D8B030D-6E8A-4147-A177-3AD203B41FA5}">
                      <a16:colId xmlns:a16="http://schemas.microsoft.com/office/drawing/2014/main" val="542281327"/>
                    </a:ext>
                  </a:extLst>
                </a:gridCol>
                <a:gridCol w="808273">
                  <a:extLst>
                    <a:ext uri="{9D8B030D-6E8A-4147-A177-3AD203B41FA5}">
                      <a16:colId xmlns:a16="http://schemas.microsoft.com/office/drawing/2014/main" val="1429606140"/>
                    </a:ext>
                  </a:extLst>
                </a:gridCol>
                <a:gridCol w="808273">
                  <a:extLst>
                    <a:ext uri="{9D8B030D-6E8A-4147-A177-3AD203B41FA5}">
                      <a16:colId xmlns:a16="http://schemas.microsoft.com/office/drawing/2014/main" val="3122736378"/>
                    </a:ext>
                  </a:extLst>
                </a:gridCol>
                <a:gridCol w="808273">
                  <a:extLst>
                    <a:ext uri="{9D8B030D-6E8A-4147-A177-3AD203B41FA5}">
                      <a16:colId xmlns:a16="http://schemas.microsoft.com/office/drawing/2014/main" val="4091270058"/>
                    </a:ext>
                  </a:extLst>
                </a:gridCol>
                <a:gridCol w="808273">
                  <a:extLst>
                    <a:ext uri="{9D8B030D-6E8A-4147-A177-3AD203B41FA5}">
                      <a16:colId xmlns:a16="http://schemas.microsoft.com/office/drawing/2014/main" val="251283850"/>
                    </a:ext>
                  </a:extLst>
                </a:gridCol>
                <a:gridCol w="337435">
                  <a:extLst>
                    <a:ext uri="{9D8B030D-6E8A-4147-A177-3AD203B41FA5}">
                      <a16:colId xmlns:a16="http://schemas.microsoft.com/office/drawing/2014/main" val="2437542011"/>
                    </a:ext>
                  </a:extLst>
                </a:gridCol>
                <a:gridCol w="808273">
                  <a:extLst>
                    <a:ext uri="{9D8B030D-6E8A-4147-A177-3AD203B41FA5}">
                      <a16:colId xmlns:a16="http://schemas.microsoft.com/office/drawing/2014/main" val="1684053101"/>
                    </a:ext>
                  </a:extLst>
                </a:gridCol>
                <a:gridCol w="478687">
                  <a:extLst>
                    <a:ext uri="{9D8B030D-6E8A-4147-A177-3AD203B41FA5}">
                      <a16:colId xmlns:a16="http://schemas.microsoft.com/office/drawing/2014/main" val="1825459345"/>
                    </a:ext>
                  </a:extLst>
                </a:gridCol>
                <a:gridCol w="808273">
                  <a:extLst>
                    <a:ext uri="{9D8B030D-6E8A-4147-A177-3AD203B41FA5}">
                      <a16:colId xmlns:a16="http://schemas.microsoft.com/office/drawing/2014/main" val="64544994"/>
                    </a:ext>
                  </a:extLst>
                </a:gridCol>
                <a:gridCol w="808273">
                  <a:extLst>
                    <a:ext uri="{9D8B030D-6E8A-4147-A177-3AD203B41FA5}">
                      <a16:colId xmlns:a16="http://schemas.microsoft.com/office/drawing/2014/main" val="574499883"/>
                    </a:ext>
                  </a:extLst>
                </a:gridCol>
              </a:tblGrid>
              <a:tr h="514375">
                <a:tc>
                  <a:txBody>
                    <a:bodyPr/>
                    <a:lstStyle/>
                    <a:p>
                      <a:pPr algn="l" fontAlgn="ctr"/>
                      <a:r>
                        <a:rPr lang="en-US" sz="1050" b="1" i="0" u="none" strike="noStrike" dirty="0">
                          <a:solidFill>
                            <a:srgbClr val="4472C4"/>
                          </a:solidFill>
                          <a:effectLst/>
                          <a:latin typeface="Calibri" panose="020F0502020204030204" pitchFamily="34" charset="0"/>
                        </a:rPr>
                        <a:t>Category</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50" b="1" i="0" u="none" strike="noStrike" dirty="0">
                          <a:solidFill>
                            <a:srgbClr val="4472C4"/>
                          </a:solidFill>
                          <a:effectLst/>
                          <a:latin typeface="Calibri" panose="020F0502020204030204" pitchFamily="34" charset="0"/>
                        </a:rPr>
                        <a:t>Cross-Cutting</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dirty="0">
                          <a:solidFill>
                            <a:srgbClr val="4472C4"/>
                          </a:solidFill>
                          <a:effectLst/>
                          <a:latin typeface="Calibri" panose="020F0502020204030204" pitchFamily="34" charset="0"/>
                        </a:rPr>
                        <a:t>Firearms</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dirty="0">
                          <a:solidFill>
                            <a:srgbClr val="4472C4"/>
                          </a:solidFill>
                          <a:effectLst/>
                          <a:latin typeface="Calibri" panose="020F0502020204030204" pitchFamily="34" charset="0"/>
                        </a:rPr>
                        <a:t>Older Veterans</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dirty="0">
                          <a:solidFill>
                            <a:srgbClr val="4472C4"/>
                          </a:solidFill>
                          <a:effectLst/>
                          <a:latin typeface="Calibri" panose="020F0502020204030204" pitchFamily="34" charset="0"/>
                        </a:rPr>
                        <a:t>Younger Veterans (22-34)</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a:solidFill>
                            <a:srgbClr val="4472C4"/>
                          </a:solidFill>
                          <a:effectLst/>
                          <a:latin typeface="Calibri" panose="020F0502020204030204" pitchFamily="34" charset="0"/>
                        </a:rPr>
                        <a:t>Female Veterans</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a:solidFill>
                            <a:srgbClr val="4472C4"/>
                          </a:solidFill>
                          <a:effectLst/>
                          <a:latin typeface="Calibri" panose="020F0502020204030204" pitchFamily="34" charset="0"/>
                        </a:rPr>
                        <a:t>Race/Ethnicity</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dirty="0">
                          <a:solidFill>
                            <a:srgbClr val="4472C4"/>
                          </a:solidFill>
                          <a:effectLst/>
                          <a:latin typeface="Calibri" panose="020F0502020204030204" pitchFamily="34" charset="0"/>
                        </a:rPr>
                        <a:t>SDOH</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dirty="0">
                          <a:solidFill>
                            <a:srgbClr val="4472C4"/>
                          </a:solidFill>
                          <a:effectLst/>
                          <a:latin typeface="Calibri" panose="020F0502020204030204" pitchFamily="34" charset="0"/>
                        </a:rPr>
                        <a:t>Substance Abuse</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dirty="0">
                          <a:solidFill>
                            <a:srgbClr val="4472C4"/>
                          </a:solidFill>
                          <a:effectLst/>
                          <a:latin typeface="Calibri" panose="020F0502020204030204" pitchFamily="34" charset="0"/>
                        </a:rPr>
                        <a:t>Medical Disease</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dirty="0">
                          <a:solidFill>
                            <a:srgbClr val="4472C4"/>
                          </a:solidFill>
                          <a:effectLst/>
                          <a:latin typeface="Calibri" panose="020F0502020204030204" pitchFamily="34" charset="0"/>
                        </a:rPr>
                        <a:t>TBI</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dirty="0">
                          <a:solidFill>
                            <a:srgbClr val="4472C4"/>
                          </a:solidFill>
                          <a:effectLst/>
                          <a:latin typeface="Calibri" panose="020F0502020204030204" pitchFamily="34" charset="0"/>
                        </a:rPr>
                        <a:t>Justice Involvement</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dirty="0">
                          <a:solidFill>
                            <a:srgbClr val="4472C4"/>
                          </a:solidFill>
                          <a:effectLst/>
                          <a:latin typeface="Calibri" panose="020F0502020204030204" pitchFamily="34" charset="0"/>
                        </a:rPr>
                        <a:t>LGBTQ</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dirty="0">
                          <a:solidFill>
                            <a:srgbClr val="4472C4"/>
                          </a:solidFill>
                          <a:effectLst/>
                          <a:latin typeface="Calibri" panose="020F0502020204030204" pitchFamily="34" charset="0"/>
                        </a:rPr>
                        <a:t>Trauma/ Moral Injury</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050" b="1" i="0" u="none" strike="noStrike" dirty="0">
                          <a:solidFill>
                            <a:srgbClr val="4472C4"/>
                          </a:solidFill>
                          <a:effectLst/>
                          <a:latin typeface="Calibri" panose="020F0502020204030204" pitchFamily="34" charset="0"/>
                        </a:rPr>
                        <a:t>Mental Health</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3555884"/>
                  </a:ext>
                </a:extLst>
              </a:tr>
              <a:tr h="342916">
                <a:tc>
                  <a:txBody>
                    <a:bodyPr/>
                    <a:lstStyle/>
                    <a:p>
                      <a:pPr algn="ctr" fontAlgn="ctr"/>
                      <a:r>
                        <a:rPr lang="en-US" sz="1050" b="1" i="0" u="none" strike="noStrike" dirty="0">
                          <a:solidFill>
                            <a:srgbClr val="305496"/>
                          </a:solidFill>
                          <a:effectLst/>
                          <a:latin typeface="Calibri" panose="020F0502020204030204" pitchFamily="34" charset="0"/>
                        </a:rPr>
                        <a:t>Biology/ Genomics/Brain</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1130906956"/>
                  </a:ext>
                </a:extLst>
              </a:tr>
              <a:tr h="857292">
                <a:tc>
                  <a:txBody>
                    <a:bodyPr/>
                    <a:lstStyle/>
                    <a:p>
                      <a:pPr algn="ctr" fontAlgn="ctr"/>
                      <a:r>
                        <a:rPr lang="en-US" sz="1050" b="1" i="0" u="none" strike="noStrike" dirty="0">
                          <a:solidFill>
                            <a:srgbClr val="305496"/>
                          </a:solidFill>
                          <a:effectLst/>
                          <a:latin typeface="Calibri" panose="020F0502020204030204" pitchFamily="34" charset="0"/>
                        </a:rPr>
                        <a:t>Risk Factor Assessment/ Screening - clinician/questionnaire</a:t>
                      </a:r>
                    </a:p>
                  </a:txBody>
                  <a:tcPr marL="3342" marR="3342" marT="3342" marB="0" anchor="ctr">
                    <a:lnL>
                      <a:noFill/>
                    </a:lnL>
                    <a:lnR>
                      <a:noFill/>
                    </a:lnR>
                    <a:lnT>
                      <a:noFill/>
                    </a:lnT>
                    <a:lnB>
                      <a:noFill/>
                    </a:lnB>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extLst>
                  <a:ext uri="{0D108BD9-81ED-4DB2-BD59-A6C34878D82A}">
                    <a16:rowId xmlns:a16="http://schemas.microsoft.com/office/drawing/2014/main" val="3410557552"/>
                  </a:ext>
                </a:extLst>
              </a:tr>
              <a:tr h="514375">
                <a:tc>
                  <a:txBody>
                    <a:bodyPr/>
                    <a:lstStyle/>
                    <a:p>
                      <a:pPr algn="ctr" fontAlgn="ctr"/>
                      <a:r>
                        <a:rPr lang="en-US" sz="1050" b="1" i="0" u="none" strike="noStrike" dirty="0">
                          <a:solidFill>
                            <a:srgbClr val="305496"/>
                          </a:solidFill>
                          <a:effectLst/>
                          <a:latin typeface="Calibri" panose="020F0502020204030204" pitchFamily="34" charset="0"/>
                        </a:rPr>
                        <a:t>Risk Factor Assessment - machine learning</a:t>
                      </a: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extLst>
                  <a:ext uri="{0D108BD9-81ED-4DB2-BD59-A6C34878D82A}">
                    <a16:rowId xmlns:a16="http://schemas.microsoft.com/office/drawing/2014/main" val="2087316599"/>
                  </a:ext>
                </a:extLst>
              </a:tr>
              <a:tr h="342916">
                <a:tc>
                  <a:txBody>
                    <a:bodyPr/>
                    <a:lstStyle/>
                    <a:p>
                      <a:pPr algn="ctr" fontAlgn="ctr"/>
                      <a:r>
                        <a:rPr lang="en-US" sz="1050" b="1" i="0" u="none" strike="noStrike" dirty="0">
                          <a:solidFill>
                            <a:srgbClr val="305496"/>
                          </a:solidFill>
                          <a:effectLst/>
                          <a:latin typeface="Calibri" panose="020F0502020204030204" pitchFamily="34" charset="0"/>
                        </a:rPr>
                        <a:t>Continuous monitoring</a:t>
                      </a: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extLst>
                  <a:ext uri="{0D108BD9-81ED-4DB2-BD59-A6C34878D82A}">
                    <a16:rowId xmlns:a16="http://schemas.microsoft.com/office/drawing/2014/main" val="1558306068"/>
                  </a:ext>
                </a:extLst>
              </a:tr>
              <a:tr h="342916">
                <a:tc>
                  <a:txBody>
                    <a:bodyPr/>
                    <a:lstStyle/>
                    <a:p>
                      <a:pPr algn="ctr" fontAlgn="ctr"/>
                      <a:r>
                        <a:rPr lang="en-US" sz="1050" b="1" i="0" u="none" strike="noStrike" dirty="0">
                          <a:solidFill>
                            <a:srgbClr val="305496"/>
                          </a:solidFill>
                          <a:effectLst/>
                          <a:latin typeface="Calibri" panose="020F0502020204030204" pitchFamily="34" charset="0"/>
                        </a:rPr>
                        <a:t>Family /Social Network</a:t>
                      </a: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extLst>
                  <a:ext uri="{0D108BD9-81ED-4DB2-BD59-A6C34878D82A}">
                    <a16:rowId xmlns:a16="http://schemas.microsoft.com/office/drawing/2014/main" val="742385557"/>
                  </a:ext>
                </a:extLst>
              </a:tr>
              <a:tr h="514375">
                <a:tc>
                  <a:txBody>
                    <a:bodyPr/>
                    <a:lstStyle/>
                    <a:p>
                      <a:pPr algn="ctr" fontAlgn="ctr"/>
                      <a:r>
                        <a:rPr lang="en-US" sz="1050" b="1" i="0" u="none" strike="noStrike" dirty="0">
                          <a:solidFill>
                            <a:srgbClr val="305496"/>
                          </a:solidFill>
                          <a:effectLst/>
                          <a:latin typeface="Calibri" panose="020F0502020204030204" pitchFamily="34" charset="0"/>
                        </a:rPr>
                        <a:t>Pharmacotherapy and other Somatic Interventions</a:t>
                      </a: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extLst>
                  <a:ext uri="{0D108BD9-81ED-4DB2-BD59-A6C34878D82A}">
                    <a16:rowId xmlns:a16="http://schemas.microsoft.com/office/drawing/2014/main" val="1859882358"/>
                  </a:ext>
                </a:extLst>
              </a:tr>
              <a:tr h="514375">
                <a:tc>
                  <a:txBody>
                    <a:bodyPr/>
                    <a:lstStyle/>
                    <a:p>
                      <a:pPr algn="ctr" fontAlgn="ctr"/>
                      <a:r>
                        <a:rPr lang="en-US" sz="1050" b="1" i="0" u="none" strike="noStrike" dirty="0">
                          <a:solidFill>
                            <a:srgbClr val="305496"/>
                          </a:solidFill>
                          <a:effectLst/>
                          <a:latin typeface="Calibri" panose="020F0502020204030204" pitchFamily="34" charset="0"/>
                        </a:rPr>
                        <a:t>Psychotherapy and other Non-Somatic Interventions</a:t>
                      </a: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extLst>
                  <a:ext uri="{0D108BD9-81ED-4DB2-BD59-A6C34878D82A}">
                    <a16:rowId xmlns:a16="http://schemas.microsoft.com/office/drawing/2014/main" val="1460950175"/>
                  </a:ext>
                </a:extLst>
              </a:tr>
              <a:tr h="342916">
                <a:tc>
                  <a:txBody>
                    <a:bodyPr/>
                    <a:lstStyle/>
                    <a:p>
                      <a:pPr algn="ctr" fontAlgn="ctr"/>
                      <a:r>
                        <a:rPr lang="en-US" sz="1050" b="1" i="0" u="none" strike="noStrike" dirty="0">
                          <a:solidFill>
                            <a:srgbClr val="305496"/>
                          </a:solidFill>
                          <a:effectLst/>
                          <a:latin typeface="Calibri" panose="020F0502020204030204" pitchFamily="34" charset="0"/>
                        </a:rPr>
                        <a:t>Community Interventions</a:t>
                      </a: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extLst>
                  <a:ext uri="{0D108BD9-81ED-4DB2-BD59-A6C34878D82A}">
                    <a16:rowId xmlns:a16="http://schemas.microsoft.com/office/drawing/2014/main" val="92356644"/>
                  </a:ext>
                </a:extLst>
              </a:tr>
              <a:tr h="342916">
                <a:tc>
                  <a:txBody>
                    <a:bodyPr/>
                    <a:lstStyle/>
                    <a:p>
                      <a:pPr algn="ctr" fontAlgn="ctr"/>
                      <a:r>
                        <a:rPr lang="en-US" sz="1050" b="1" i="0" u="none" strike="noStrike" dirty="0">
                          <a:solidFill>
                            <a:srgbClr val="305496"/>
                          </a:solidFill>
                          <a:effectLst/>
                          <a:latin typeface="Calibri" panose="020F0502020204030204" pitchFamily="34" charset="0"/>
                        </a:rPr>
                        <a:t>Education, Training, &amp; Messaging</a:t>
                      </a: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extLst>
                  <a:ext uri="{0D108BD9-81ED-4DB2-BD59-A6C34878D82A}">
                    <a16:rowId xmlns:a16="http://schemas.microsoft.com/office/drawing/2014/main" val="133891611"/>
                  </a:ext>
                </a:extLst>
              </a:tr>
              <a:tr h="171458">
                <a:tc>
                  <a:txBody>
                    <a:bodyPr/>
                    <a:lstStyle/>
                    <a:p>
                      <a:pPr algn="ctr" fontAlgn="ctr"/>
                      <a:r>
                        <a:rPr lang="en-US" sz="1050" b="1" i="0" u="none" strike="noStrike" dirty="0">
                          <a:solidFill>
                            <a:srgbClr val="305496"/>
                          </a:solidFill>
                          <a:effectLst/>
                          <a:latin typeface="Calibri" panose="020F0502020204030204" pitchFamily="34" charset="0"/>
                        </a:rPr>
                        <a:t>Precision Medicine ?</a:t>
                      </a: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extLst>
                  <a:ext uri="{0D108BD9-81ED-4DB2-BD59-A6C34878D82A}">
                    <a16:rowId xmlns:a16="http://schemas.microsoft.com/office/drawing/2014/main" val="1160943672"/>
                  </a:ext>
                </a:extLst>
              </a:tr>
              <a:tr h="171458">
                <a:tc>
                  <a:txBody>
                    <a:bodyPr/>
                    <a:lstStyle/>
                    <a:p>
                      <a:pPr algn="ctr" fontAlgn="ctr"/>
                      <a:r>
                        <a:rPr lang="en-US" sz="1050" b="1" i="0" u="none" strike="noStrike" dirty="0">
                          <a:solidFill>
                            <a:srgbClr val="305496"/>
                          </a:solidFill>
                          <a:effectLst/>
                          <a:latin typeface="Calibri" panose="020F0502020204030204" pitchFamily="34" charset="0"/>
                        </a:rPr>
                        <a:t>Cross-Cutting</a:t>
                      </a: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extLst>
                  <a:ext uri="{0D108BD9-81ED-4DB2-BD59-A6C34878D82A}">
                    <a16:rowId xmlns:a16="http://schemas.microsoft.com/office/drawing/2014/main" val="2365351470"/>
                  </a:ext>
                </a:extLst>
              </a:tr>
              <a:tr h="171458">
                <a:tc>
                  <a:txBody>
                    <a:bodyPr/>
                    <a:lstStyle/>
                    <a:p>
                      <a:pPr algn="ctr" fontAlgn="ctr"/>
                      <a:r>
                        <a:rPr lang="en-US" sz="1050" b="1" i="0" u="none" strike="noStrike" dirty="0">
                          <a:solidFill>
                            <a:srgbClr val="305496"/>
                          </a:solidFill>
                          <a:effectLst/>
                          <a:latin typeface="Calibri" panose="020F0502020204030204" pitchFamily="34" charset="0"/>
                        </a:rPr>
                        <a:t>Postvention</a:t>
                      </a: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tc>
                  <a:txBody>
                    <a:bodyPr/>
                    <a:lstStyle/>
                    <a:p>
                      <a:pPr algn="r" fontAlgn="ctr"/>
                      <a:endParaRPr lang="en-US" sz="105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a:noFill/>
                    </a:lnB>
                  </a:tcPr>
                </a:tc>
                <a:extLst>
                  <a:ext uri="{0D108BD9-81ED-4DB2-BD59-A6C34878D82A}">
                    <a16:rowId xmlns:a16="http://schemas.microsoft.com/office/drawing/2014/main" val="558684084"/>
                  </a:ext>
                </a:extLst>
              </a:tr>
            </a:tbl>
          </a:graphicData>
        </a:graphic>
      </p:graphicFrame>
      <p:sp>
        <p:nvSpPr>
          <p:cNvPr id="3" name="TextBox 2">
            <a:extLst>
              <a:ext uri="{FF2B5EF4-FFF2-40B4-BE49-F238E27FC236}">
                <a16:creationId xmlns:a16="http://schemas.microsoft.com/office/drawing/2014/main" id="{E2ECC5AE-F6A0-211D-2C72-D426EE02F653}"/>
              </a:ext>
            </a:extLst>
          </p:cNvPr>
          <p:cNvSpPr txBox="1"/>
          <p:nvPr/>
        </p:nvSpPr>
        <p:spPr>
          <a:xfrm>
            <a:off x="4674108" y="4590697"/>
            <a:ext cx="5550408" cy="1477328"/>
          </a:xfrm>
          <a:prstGeom prst="rect">
            <a:avLst/>
          </a:prstGeom>
          <a:solidFill>
            <a:schemeClr val="accent1"/>
          </a:solidFill>
        </p:spPr>
        <p:txBody>
          <a:bodyPr wrap="square" rtlCol="0">
            <a:spAutoFit/>
          </a:bodyPr>
          <a:lstStyle/>
          <a:p>
            <a:r>
              <a:rPr lang="en-US" dirty="0">
                <a:solidFill>
                  <a:schemeClr val="bg1"/>
                </a:solidFill>
              </a:rPr>
              <a:t>First Column – Categories reflect Method or Procedure.</a:t>
            </a:r>
          </a:p>
          <a:p>
            <a:r>
              <a:rPr lang="en-US" dirty="0">
                <a:solidFill>
                  <a:schemeClr val="bg1"/>
                </a:solidFill>
              </a:rPr>
              <a:t>First Row – Categories reflect Risk Factors  </a:t>
            </a:r>
          </a:p>
          <a:p>
            <a:endParaRPr lang="en-US" dirty="0">
              <a:solidFill>
                <a:schemeClr val="bg1"/>
              </a:solidFill>
            </a:endParaRPr>
          </a:p>
          <a:p>
            <a:r>
              <a:rPr lang="en-US" dirty="0">
                <a:solidFill>
                  <a:schemeClr val="bg1"/>
                </a:solidFill>
              </a:rPr>
              <a:t>A priority could be placed into a cell reflecting risk factor and method. </a:t>
            </a:r>
          </a:p>
        </p:txBody>
      </p:sp>
    </p:spTree>
    <p:extLst>
      <p:ext uri="{BB962C8B-B14F-4D97-AF65-F5344CB8AC3E}">
        <p14:creationId xmlns:p14="http://schemas.microsoft.com/office/powerpoint/2010/main" val="1594140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824CB-A71F-B068-49A5-5E688FD389C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E29CD9B-672A-C51F-7149-3DF8C7D5C129}"/>
              </a:ext>
            </a:extLst>
          </p:cNvPr>
          <p:cNvSpPr>
            <a:spLocks noGrp="1"/>
          </p:cNvSpPr>
          <p:nvPr>
            <p:ph type="title"/>
          </p:nvPr>
        </p:nvSpPr>
        <p:spPr/>
        <p:txBody>
          <a:bodyPr/>
          <a:lstStyle/>
          <a:p>
            <a:r>
              <a:rPr lang="en-US" dirty="0"/>
              <a:t>Phase 2: Gathering input from various stakeholders</a:t>
            </a:r>
          </a:p>
        </p:txBody>
      </p:sp>
      <p:sp>
        <p:nvSpPr>
          <p:cNvPr id="9" name="Content Placeholder 8">
            <a:extLst>
              <a:ext uri="{FF2B5EF4-FFF2-40B4-BE49-F238E27FC236}">
                <a16:creationId xmlns:a16="http://schemas.microsoft.com/office/drawing/2014/main" id="{D87763BB-017E-2F84-E814-FC43ECF655D9}"/>
              </a:ext>
            </a:extLst>
          </p:cNvPr>
          <p:cNvSpPr>
            <a:spLocks noGrp="1"/>
          </p:cNvSpPr>
          <p:nvPr>
            <p:ph idx="1"/>
          </p:nvPr>
        </p:nvSpPr>
        <p:spPr>
          <a:xfrm>
            <a:off x="371474" y="1361621"/>
            <a:ext cx="11092213" cy="4351338"/>
          </a:xfrm>
        </p:spPr>
        <p:txBody>
          <a:bodyPr/>
          <a:lstStyle/>
          <a:p>
            <a:r>
              <a:rPr lang="en-US" dirty="0"/>
              <a:t>Priority Questionnaire Distribution to Field</a:t>
            </a:r>
          </a:p>
          <a:p>
            <a:pPr lvl="1"/>
            <a:r>
              <a:rPr lang="en-US" dirty="0"/>
              <a:t>A survey was sent out to investigators within the SPRINT database. We collected responses from 54 respondents, each listing ranked research priorities. These priorities were coded into the categories developed in Phase 1.</a:t>
            </a:r>
          </a:p>
          <a:p>
            <a:r>
              <a:rPr lang="en-US" dirty="0"/>
              <a:t>Veteran’s Engagement Council Discussion</a:t>
            </a:r>
          </a:p>
          <a:p>
            <a:pPr lvl="1"/>
            <a:r>
              <a:rPr lang="en-US" dirty="0"/>
              <a:t>Our team met with a Veteran’s Engagement Council in December to hold a discussion and gather research topics of interest to veterans. The topics covered in the discussion were also coded into the categories developed in Phase 1.</a:t>
            </a:r>
          </a:p>
          <a:p>
            <a:r>
              <a:rPr lang="en-US" dirty="0"/>
              <a:t>VISN Suicide Prevention Lead – Open Discussion</a:t>
            </a:r>
          </a:p>
          <a:p>
            <a:pPr lvl="1"/>
            <a:r>
              <a:rPr lang="en-US" dirty="0"/>
              <a:t>Today, we are hoping to review progress on suicide prevention research priorities and gather your input and feedback as we continue to refine the priorities.</a:t>
            </a:r>
          </a:p>
        </p:txBody>
      </p:sp>
    </p:spTree>
    <p:extLst>
      <p:ext uri="{BB962C8B-B14F-4D97-AF65-F5344CB8AC3E}">
        <p14:creationId xmlns:p14="http://schemas.microsoft.com/office/powerpoint/2010/main" val="3443551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A6708-01AB-AB4A-E1BC-9AA688092A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1D521D-EEA9-38A6-EDC6-3D578B7DFE60}"/>
              </a:ext>
            </a:extLst>
          </p:cNvPr>
          <p:cNvSpPr>
            <a:spLocks noGrp="1"/>
          </p:cNvSpPr>
          <p:nvPr>
            <p:ph type="title"/>
          </p:nvPr>
        </p:nvSpPr>
        <p:spPr/>
        <p:txBody>
          <a:bodyPr/>
          <a:lstStyle/>
          <a:p>
            <a:r>
              <a:rPr lang="en-US" dirty="0"/>
              <a:t>Phase 2: Priority Questionnaire Distribution to Field</a:t>
            </a:r>
          </a:p>
        </p:txBody>
      </p:sp>
      <p:sp>
        <p:nvSpPr>
          <p:cNvPr id="6" name="TextBox 5">
            <a:extLst>
              <a:ext uri="{FF2B5EF4-FFF2-40B4-BE49-F238E27FC236}">
                <a16:creationId xmlns:a16="http://schemas.microsoft.com/office/drawing/2014/main" id="{6BD0057B-2A1D-7301-2907-6AA17D4B615A}"/>
              </a:ext>
            </a:extLst>
          </p:cNvPr>
          <p:cNvSpPr txBox="1"/>
          <p:nvPr/>
        </p:nvSpPr>
        <p:spPr>
          <a:xfrm>
            <a:off x="390525" y="1071396"/>
            <a:ext cx="11362387" cy="5355312"/>
          </a:xfrm>
          <a:prstGeom prst="rect">
            <a:avLst/>
          </a:prstGeom>
          <a:noFill/>
        </p:spPr>
        <p:txBody>
          <a:bodyPr wrap="square">
            <a:spAutoFit/>
          </a:bodyPr>
          <a:lstStyle/>
          <a:p>
            <a:pPr marL="0" marR="0" algn="l">
              <a:spcBef>
                <a:spcPts val="0"/>
              </a:spcBef>
              <a:spcAft>
                <a:spcPts val="0"/>
              </a:spcAft>
            </a:pPr>
            <a:r>
              <a:rPr lang="en-US" sz="1800" b="0" i="0" dirty="0">
                <a:solidFill>
                  <a:srgbClr val="242424"/>
                </a:solidFill>
                <a:effectLst/>
                <a:latin typeface="Calibri" panose="020F0502020204030204" pitchFamily="34" charset="0"/>
              </a:rPr>
              <a:t>Greetings VA Suicide Prevention investigators,</a:t>
            </a:r>
          </a:p>
          <a:p>
            <a:pPr marL="0" marR="0" algn="l">
              <a:spcBef>
                <a:spcPts val="0"/>
              </a:spcBef>
              <a:spcAft>
                <a:spcPts val="0"/>
              </a:spcAft>
            </a:pPr>
            <a:r>
              <a:rPr lang="en-US" sz="1800" b="0" i="0" dirty="0">
                <a:solidFill>
                  <a:srgbClr val="242424"/>
                </a:solidFill>
                <a:effectLst/>
                <a:latin typeface="Calibri" panose="020F0502020204030204" pitchFamily="34" charset="0"/>
              </a:rPr>
              <a:t> </a:t>
            </a:r>
          </a:p>
          <a:p>
            <a:pPr marL="0" marR="0" algn="l">
              <a:spcBef>
                <a:spcPts val="0"/>
              </a:spcBef>
              <a:spcAft>
                <a:spcPts val="0"/>
              </a:spcAft>
            </a:pPr>
            <a:r>
              <a:rPr lang="en-US" sz="1800" b="0" i="0" dirty="0">
                <a:solidFill>
                  <a:srgbClr val="242424"/>
                </a:solidFill>
                <a:effectLst/>
                <a:latin typeface="Calibri" panose="020F0502020204030204" pitchFamily="34" charset="0"/>
              </a:rPr>
              <a:t>Beginning October 1, 2024, suicide prevention research will be housed within the Suicide Prevention Actively Managed Portfolio (SP AMP). The SP AMP team is currently working with an Executive Steering Committee to establish governance policy and processes for the SP AMP and to establish initial priority areas for VA suicide prevention research. </a:t>
            </a:r>
          </a:p>
          <a:p>
            <a:pPr marL="0" marR="0" algn="l">
              <a:spcBef>
                <a:spcPts val="0"/>
              </a:spcBef>
              <a:spcAft>
                <a:spcPts val="0"/>
              </a:spcAft>
            </a:pPr>
            <a:r>
              <a:rPr lang="en-US" sz="1800" b="0" i="0" dirty="0">
                <a:solidFill>
                  <a:srgbClr val="242424"/>
                </a:solidFill>
                <a:effectLst/>
                <a:latin typeface="Calibri" panose="020F0502020204030204" pitchFamily="34" charset="0"/>
              </a:rPr>
              <a:t> </a:t>
            </a:r>
          </a:p>
          <a:p>
            <a:pPr marL="0" marR="0" algn="l">
              <a:spcBef>
                <a:spcPts val="0"/>
              </a:spcBef>
              <a:spcAft>
                <a:spcPts val="0"/>
              </a:spcAft>
            </a:pPr>
            <a:r>
              <a:rPr lang="en-US" sz="1800" b="0" i="0" dirty="0">
                <a:solidFill>
                  <a:srgbClr val="242424"/>
                </a:solidFill>
                <a:effectLst/>
                <a:latin typeface="Calibri" panose="020F0502020204030204" pitchFamily="34" charset="0"/>
              </a:rPr>
              <a:t>The priority setting efforts will follow a strategy developed by QUERI which seeks input from multiple stakeholders throughout the priority setting process. As part of our initial efforts, we are asking for your assistance in identifying topic areas that you believe are important to advance suicide prevention efforts in VA. To help us gather a thorough body of topic areas, we ask that you identify </a:t>
            </a:r>
            <a:r>
              <a:rPr lang="en-US" sz="1800" b="0" i="0" u="sng" dirty="0">
                <a:solidFill>
                  <a:srgbClr val="242424"/>
                </a:solidFill>
                <a:effectLst/>
                <a:latin typeface="Calibri" panose="020F0502020204030204" pitchFamily="34" charset="0"/>
              </a:rPr>
              <a:t>up to</a:t>
            </a:r>
            <a:r>
              <a:rPr lang="en-US" sz="1800" b="0" i="0" dirty="0">
                <a:solidFill>
                  <a:srgbClr val="242424"/>
                </a:solidFill>
                <a:effectLst/>
                <a:latin typeface="Calibri" panose="020F0502020204030204" pitchFamily="34" charset="0"/>
              </a:rPr>
              <a:t> 10 research areas for which there are significant gaps in extant knowledge and for which research support is needed.</a:t>
            </a:r>
          </a:p>
          <a:p>
            <a:pPr marL="0" marR="0" algn="l">
              <a:spcBef>
                <a:spcPts val="0"/>
              </a:spcBef>
              <a:spcAft>
                <a:spcPts val="0"/>
              </a:spcAft>
            </a:pPr>
            <a:r>
              <a:rPr lang="en-US" sz="1800" b="0" i="0" dirty="0">
                <a:solidFill>
                  <a:srgbClr val="242424"/>
                </a:solidFill>
                <a:effectLst/>
                <a:latin typeface="Calibri" panose="020F0502020204030204" pitchFamily="34" charset="0"/>
              </a:rPr>
              <a:t> </a:t>
            </a:r>
          </a:p>
          <a:p>
            <a:pPr marL="0" marR="0" algn="l">
              <a:spcBef>
                <a:spcPts val="0"/>
              </a:spcBef>
              <a:spcAft>
                <a:spcPts val="0"/>
              </a:spcAft>
            </a:pPr>
            <a:r>
              <a:rPr lang="en-US" sz="1800" b="0" i="0" dirty="0">
                <a:solidFill>
                  <a:srgbClr val="242424"/>
                </a:solidFill>
                <a:effectLst/>
                <a:latin typeface="Calibri" panose="020F0502020204030204" pitchFamily="34" charset="0"/>
              </a:rPr>
              <a:t>If you are willing to assist us in these initial efforts to identify possible priority areas, please click on this </a:t>
            </a:r>
            <a:r>
              <a:rPr lang="en-US" sz="1800" b="0" i="0" u="sng" dirty="0">
                <a:solidFill>
                  <a:srgbClr val="0563C1"/>
                </a:solidFill>
                <a:effectLst/>
                <a:latin typeface="Calibri" panose="020F0502020204030204" pitchFamily="34" charset="0"/>
                <a:hlinkClick r:id="rId2" tooltip="Original URL: https://varedcap.rcp.vaec.va.gov/redcap/surveys/?s=YFFAAJLKJKYJNR44. Click or tap if you trust this link."/>
              </a:rPr>
              <a:t>link</a:t>
            </a:r>
            <a:r>
              <a:rPr lang="en-US" sz="1800" b="0" i="0" dirty="0">
                <a:solidFill>
                  <a:srgbClr val="242424"/>
                </a:solidFill>
                <a:effectLst/>
                <a:latin typeface="Calibri" panose="020F0502020204030204" pitchFamily="34" charset="0"/>
              </a:rPr>
              <a:t> which will provide further instruction. </a:t>
            </a:r>
            <a:r>
              <a:rPr lang="en-US" sz="1800" b="1" i="0" dirty="0">
                <a:solidFill>
                  <a:srgbClr val="242424"/>
                </a:solidFill>
                <a:effectLst/>
                <a:latin typeface="Calibri" panose="020F0502020204030204" pitchFamily="34" charset="0"/>
              </a:rPr>
              <a:t>Please provide feedback as soon as possible but no later than November 17</a:t>
            </a:r>
            <a:r>
              <a:rPr lang="en-US" sz="1800" b="1" i="0" baseline="30000" dirty="0">
                <a:solidFill>
                  <a:srgbClr val="242424"/>
                </a:solidFill>
                <a:effectLst/>
                <a:latin typeface="Calibri" panose="020F0502020204030204" pitchFamily="34" charset="0"/>
              </a:rPr>
              <a:t>th</a:t>
            </a:r>
            <a:r>
              <a:rPr lang="en-US" sz="1800" b="1" i="0" dirty="0">
                <a:solidFill>
                  <a:srgbClr val="242424"/>
                </a:solidFill>
                <a:effectLst/>
                <a:latin typeface="Calibri" panose="020F0502020204030204" pitchFamily="34" charset="0"/>
              </a:rPr>
              <a:t>.</a:t>
            </a:r>
            <a:endParaRPr lang="en-US" sz="1800" b="0" i="0" dirty="0">
              <a:solidFill>
                <a:srgbClr val="242424"/>
              </a:solidFill>
              <a:effectLst/>
              <a:latin typeface="Calibri" panose="020F0502020204030204" pitchFamily="34" charset="0"/>
            </a:endParaRPr>
          </a:p>
          <a:p>
            <a:pPr marL="0" marR="0" algn="l">
              <a:spcBef>
                <a:spcPts val="0"/>
              </a:spcBef>
              <a:spcAft>
                <a:spcPts val="0"/>
              </a:spcAft>
            </a:pPr>
            <a:r>
              <a:rPr lang="en-US" sz="1800" b="0" i="0" dirty="0">
                <a:solidFill>
                  <a:srgbClr val="242424"/>
                </a:solidFill>
                <a:effectLst/>
                <a:latin typeface="Calibri" panose="020F0502020204030204" pitchFamily="34" charset="0"/>
              </a:rPr>
              <a:t> </a:t>
            </a:r>
          </a:p>
          <a:p>
            <a:pPr marL="0" marR="0" algn="l">
              <a:spcBef>
                <a:spcPts val="0"/>
              </a:spcBef>
              <a:spcAft>
                <a:spcPts val="0"/>
              </a:spcAft>
            </a:pPr>
            <a:r>
              <a:rPr lang="en-US" sz="1800" b="0" i="0" dirty="0">
                <a:solidFill>
                  <a:srgbClr val="242424"/>
                </a:solidFill>
                <a:effectLst/>
                <a:latin typeface="Calibri" panose="020F0502020204030204" pitchFamily="34" charset="0"/>
              </a:rPr>
              <a:t>Thanks in advance for your willingness to help. We will be providing more information to the field as this process advances.</a:t>
            </a:r>
          </a:p>
          <a:p>
            <a:pPr marL="0" marR="0" algn="l">
              <a:spcBef>
                <a:spcPts val="0"/>
              </a:spcBef>
              <a:spcAft>
                <a:spcPts val="0"/>
              </a:spcAft>
            </a:pPr>
            <a:r>
              <a:rPr lang="en-US" sz="1800" b="0" i="0" dirty="0">
                <a:solidFill>
                  <a:srgbClr val="242424"/>
                </a:solidFill>
                <a:effectLst/>
                <a:latin typeface="Calibri" panose="020F0502020204030204" pitchFamily="34" charset="0"/>
              </a:rPr>
              <a:t> </a:t>
            </a:r>
          </a:p>
        </p:txBody>
      </p:sp>
    </p:spTree>
    <p:extLst>
      <p:ext uri="{BB962C8B-B14F-4D97-AF65-F5344CB8AC3E}">
        <p14:creationId xmlns:p14="http://schemas.microsoft.com/office/powerpoint/2010/main" val="508109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EC022-FECA-54C8-92E7-0087EBD1768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7465F15-7AEA-D08E-2DD9-CDAD8E206347}"/>
              </a:ext>
            </a:extLst>
          </p:cNvPr>
          <p:cNvSpPr>
            <a:spLocks noGrp="1" noRot="1" noMove="1" noResize="1" noEditPoints="1" noAdjustHandles="1" noChangeArrowheads="1" noChangeShapeType="1"/>
          </p:cNvSpPr>
          <p:nvPr/>
        </p:nvSpPr>
        <p:spPr>
          <a:xfrm>
            <a:off x="-5499" y="6094689"/>
            <a:ext cx="12192000" cy="8884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E97E6B-FF5A-E9F5-E86A-58145FB4E489}"/>
              </a:ext>
            </a:extLst>
          </p:cNvPr>
          <p:cNvSpPr>
            <a:spLocks noGrp="1"/>
          </p:cNvSpPr>
          <p:nvPr>
            <p:ph type="title"/>
          </p:nvPr>
        </p:nvSpPr>
        <p:spPr/>
        <p:txBody>
          <a:bodyPr/>
          <a:lstStyle/>
          <a:p>
            <a:r>
              <a:rPr lang="en-US" dirty="0"/>
              <a:t>Phase 2: Populating the Priority Matrix</a:t>
            </a:r>
          </a:p>
        </p:txBody>
      </p:sp>
      <p:sp>
        <p:nvSpPr>
          <p:cNvPr id="5" name="TextBox 4">
            <a:extLst>
              <a:ext uri="{FF2B5EF4-FFF2-40B4-BE49-F238E27FC236}">
                <a16:creationId xmlns:a16="http://schemas.microsoft.com/office/drawing/2014/main" id="{D777BDFB-C946-E066-8B67-D0BB0582D189}"/>
              </a:ext>
            </a:extLst>
          </p:cNvPr>
          <p:cNvSpPr txBox="1"/>
          <p:nvPr/>
        </p:nvSpPr>
        <p:spPr>
          <a:xfrm>
            <a:off x="157600" y="1048329"/>
            <a:ext cx="6855565" cy="369332"/>
          </a:xfrm>
          <a:prstGeom prst="rect">
            <a:avLst/>
          </a:prstGeom>
          <a:noFill/>
        </p:spPr>
        <p:txBody>
          <a:bodyPr wrap="square" rtlCol="0">
            <a:spAutoFit/>
          </a:bodyPr>
          <a:lstStyle/>
          <a:p>
            <a:r>
              <a:rPr lang="en-US" i="1" dirty="0"/>
              <a:t> Initial Categorization of Priorities Identified by Survey Respondents</a:t>
            </a:r>
          </a:p>
        </p:txBody>
      </p:sp>
      <p:graphicFrame>
        <p:nvGraphicFramePr>
          <p:cNvPr id="6" name="Table 5">
            <a:extLst>
              <a:ext uri="{FF2B5EF4-FFF2-40B4-BE49-F238E27FC236}">
                <a16:creationId xmlns:a16="http://schemas.microsoft.com/office/drawing/2014/main" id="{AD832DB8-0B5C-E41E-D1A6-5B5ECECC8152}"/>
              </a:ext>
            </a:extLst>
          </p:cNvPr>
          <p:cNvGraphicFramePr>
            <a:graphicFrameLocks noGrp="1"/>
          </p:cNvGraphicFramePr>
          <p:nvPr/>
        </p:nvGraphicFramePr>
        <p:xfrm>
          <a:off x="184998" y="1542796"/>
          <a:ext cx="11811005" cy="5315204"/>
        </p:xfrm>
        <a:graphic>
          <a:graphicData uri="http://schemas.openxmlformats.org/drawingml/2006/table">
            <a:tbl>
              <a:tblPr/>
              <a:tblGrid>
                <a:gridCol w="1125583">
                  <a:extLst>
                    <a:ext uri="{9D8B030D-6E8A-4147-A177-3AD203B41FA5}">
                      <a16:colId xmlns:a16="http://schemas.microsoft.com/office/drawing/2014/main" val="2771522495"/>
                    </a:ext>
                  </a:extLst>
                </a:gridCol>
                <a:gridCol w="783344">
                  <a:extLst>
                    <a:ext uri="{9D8B030D-6E8A-4147-A177-3AD203B41FA5}">
                      <a16:colId xmlns:a16="http://schemas.microsoft.com/office/drawing/2014/main" val="22264688"/>
                    </a:ext>
                  </a:extLst>
                </a:gridCol>
                <a:gridCol w="783344">
                  <a:extLst>
                    <a:ext uri="{9D8B030D-6E8A-4147-A177-3AD203B41FA5}">
                      <a16:colId xmlns:a16="http://schemas.microsoft.com/office/drawing/2014/main" val="2337279277"/>
                    </a:ext>
                  </a:extLst>
                </a:gridCol>
                <a:gridCol w="783344">
                  <a:extLst>
                    <a:ext uri="{9D8B030D-6E8A-4147-A177-3AD203B41FA5}">
                      <a16:colId xmlns:a16="http://schemas.microsoft.com/office/drawing/2014/main" val="1635669319"/>
                    </a:ext>
                  </a:extLst>
                </a:gridCol>
                <a:gridCol w="783344">
                  <a:extLst>
                    <a:ext uri="{9D8B030D-6E8A-4147-A177-3AD203B41FA5}">
                      <a16:colId xmlns:a16="http://schemas.microsoft.com/office/drawing/2014/main" val="4209492326"/>
                    </a:ext>
                  </a:extLst>
                </a:gridCol>
                <a:gridCol w="783344">
                  <a:extLst>
                    <a:ext uri="{9D8B030D-6E8A-4147-A177-3AD203B41FA5}">
                      <a16:colId xmlns:a16="http://schemas.microsoft.com/office/drawing/2014/main" val="542281327"/>
                    </a:ext>
                  </a:extLst>
                </a:gridCol>
                <a:gridCol w="783344">
                  <a:extLst>
                    <a:ext uri="{9D8B030D-6E8A-4147-A177-3AD203B41FA5}">
                      <a16:colId xmlns:a16="http://schemas.microsoft.com/office/drawing/2014/main" val="1429606140"/>
                    </a:ext>
                  </a:extLst>
                </a:gridCol>
                <a:gridCol w="783344">
                  <a:extLst>
                    <a:ext uri="{9D8B030D-6E8A-4147-A177-3AD203B41FA5}">
                      <a16:colId xmlns:a16="http://schemas.microsoft.com/office/drawing/2014/main" val="3122736378"/>
                    </a:ext>
                  </a:extLst>
                </a:gridCol>
                <a:gridCol w="783344">
                  <a:extLst>
                    <a:ext uri="{9D8B030D-6E8A-4147-A177-3AD203B41FA5}">
                      <a16:colId xmlns:a16="http://schemas.microsoft.com/office/drawing/2014/main" val="4091270058"/>
                    </a:ext>
                  </a:extLst>
                </a:gridCol>
                <a:gridCol w="783344">
                  <a:extLst>
                    <a:ext uri="{9D8B030D-6E8A-4147-A177-3AD203B41FA5}">
                      <a16:colId xmlns:a16="http://schemas.microsoft.com/office/drawing/2014/main" val="251283850"/>
                    </a:ext>
                  </a:extLst>
                </a:gridCol>
                <a:gridCol w="327028">
                  <a:extLst>
                    <a:ext uri="{9D8B030D-6E8A-4147-A177-3AD203B41FA5}">
                      <a16:colId xmlns:a16="http://schemas.microsoft.com/office/drawing/2014/main" val="2437542011"/>
                    </a:ext>
                  </a:extLst>
                </a:gridCol>
                <a:gridCol w="783344">
                  <a:extLst>
                    <a:ext uri="{9D8B030D-6E8A-4147-A177-3AD203B41FA5}">
                      <a16:colId xmlns:a16="http://schemas.microsoft.com/office/drawing/2014/main" val="1684053101"/>
                    </a:ext>
                  </a:extLst>
                </a:gridCol>
                <a:gridCol w="463923">
                  <a:extLst>
                    <a:ext uri="{9D8B030D-6E8A-4147-A177-3AD203B41FA5}">
                      <a16:colId xmlns:a16="http://schemas.microsoft.com/office/drawing/2014/main" val="1825459345"/>
                    </a:ext>
                  </a:extLst>
                </a:gridCol>
                <a:gridCol w="783344">
                  <a:extLst>
                    <a:ext uri="{9D8B030D-6E8A-4147-A177-3AD203B41FA5}">
                      <a16:colId xmlns:a16="http://schemas.microsoft.com/office/drawing/2014/main" val="64544994"/>
                    </a:ext>
                  </a:extLst>
                </a:gridCol>
                <a:gridCol w="783344">
                  <a:extLst>
                    <a:ext uri="{9D8B030D-6E8A-4147-A177-3AD203B41FA5}">
                      <a16:colId xmlns:a16="http://schemas.microsoft.com/office/drawing/2014/main" val="574499883"/>
                    </a:ext>
                  </a:extLst>
                </a:gridCol>
                <a:gridCol w="494343">
                  <a:extLst>
                    <a:ext uri="{9D8B030D-6E8A-4147-A177-3AD203B41FA5}">
                      <a16:colId xmlns:a16="http://schemas.microsoft.com/office/drawing/2014/main" val="3176111800"/>
                    </a:ext>
                  </a:extLst>
                </a:gridCol>
              </a:tblGrid>
              <a:tr h="514375">
                <a:tc>
                  <a:txBody>
                    <a:bodyPr/>
                    <a:lstStyle/>
                    <a:p>
                      <a:pPr algn="l" fontAlgn="ctr"/>
                      <a:r>
                        <a:rPr lang="en-US" sz="900" b="1" i="0" u="none" strike="noStrike" dirty="0">
                          <a:solidFill>
                            <a:srgbClr val="4472C4"/>
                          </a:solidFill>
                          <a:effectLst/>
                          <a:latin typeface="Calibri" panose="020F0502020204030204" pitchFamily="34" charset="0"/>
                        </a:rPr>
                        <a:t>Category</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900" b="1" i="0" u="none" strike="noStrike" dirty="0">
                          <a:solidFill>
                            <a:srgbClr val="4472C4"/>
                          </a:solidFill>
                          <a:effectLst/>
                          <a:latin typeface="Calibri" panose="020F0502020204030204" pitchFamily="34" charset="0"/>
                        </a:rPr>
                        <a:t>Cross-Cutting</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dirty="0">
                          <a:solidFill>
                            <a:srgbClr val="4472C4"/>
                          </a:solidFill>
                          <a:effectLst/>
                          <a:latin typeface="Calibri" panose="020F0502020204030204" pitchFamily="34" charset="0"/>
                        </a:rPr>
                        <a:t>Firearms</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dirty="0">
                          <a:solidFill>
                            <a:srgbClr val="4472C4"/>
                          </a:solidFill>
                          <a:effectLst/>
                          <a:latin typeface="Calibri" panose="020F0502020204030204" pitchFamily="34" charset="0"/>
                        </a:rPr>
                        <a:t>Older Veterans</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dirty="0">
                          <a:solidFill>
                            <a:srgbClr val="4472C4"/>
                          </a:solidFill>
                          <a:effectLst/>
                          <a:latin typeface="Calibri" panose="020F0502020204030204" pitchFamily="34" charset="0"/>
                        </a:rPr>
                        <a:t>Younger Veterans (22-34)</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a:solidFill>
                            <a:srgbClr val="4472C4"/>
                          </a:solidFill>
                          <a:effectLst/>
                          <a:latin typeface="Calibri" panose="020F0502020204030204" pitchFamily="34" charset="0"/>
                        </a:rPr>
                        <a:t>Female Veterans</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a:solidFill>
                            <a:srgbClr val="4472C4"/>
                          </a:solidFill>
                          <a:effectLst/>
                          <a:latin typeface="Calibri" panose="020F0502020204030204" pitchFamily="34" charset="0"/>
                        </a:rPr>
                        <a:t>Race/Ethnicity</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dirty="0">
                          <a:solidFill>
                            <a:srgbClr val="4472C4"/>
                          </a:solidFill>
                          <a:effectLst/>
                          <a:latin typeface="Calibri" panose="020F0502020204030204" pitchFamily="34" charset="0"/>
                        </a:rPr>
                        <a:t>SDOH</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dirty="0">
                          <a:solidFill>
                            <a:srgbClr val="4472C4"/>
                          </a:solidFill>
                          <a:effectLst/>
                          <a:latin typeface="Calibri" panose="020F0502020204030204" pitchFamily="34" charset="0"/>
                        </a:rPr>
                        <a:t>Substance Abuse</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dirty="0">
                          <a:solidFill>
                            <a:srgbClr val="4472C4"/>
                          </a:solidFill>
                          <a:effectLst/>
                          <a:latin typeface="Calibri" panose="020F0502020204030204" pitchFamily="34" charset="0"/>
                        </a:rPr>
                        <a:t>Medical Disease</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dirty="0">
                          <a:solidFill>
                            <a:srgbClr val="4472C4"/>
                          </a:solidFill>
                          <a:effectLst/>
                          <a:latin typeface="Calibri" panose="020F0502020204030204" pitchFamily="34" charset="0"/>
                        </a:rPr>
                        <a:t>TBI</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dirty="0">
                          <a:solidFill>
                            <a:srgbClr val="4472C4"/>
                          </a:solidFill>
                          <a:effectLst/>
                          <a:latin typeface="Calibri" panose="020F0502020204030204" pitchFamily="34" charset="0"/>
                        </a:rPr>
                        <a:t>Justice Involvement</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dirty="0">
                          <a:solidFill>
                            <a:srgbClr val="4472C4"/>
                          </a:solidFill>
                          <a:effectLst/>
                          <a:latin typeface="Calibri" panose="020F0502020204030204" pitchFamily="34" charset="0"/>
                        </a:rPr>
                        <a:t>LGBTQ</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dirty="0">
                          <a:solidFill>
                            <a:srgbClr val="4472C4"/>
                          </a:solidFill>
                          <a:effectLst/>
                          <a:latin typeface="Calibri" panose="020F0502020204030204" pitchFamily="34" charset="0"/>
                        </a:rPr>
                        <a:t>Trauma/ Moral Injury</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dirty="0">
                          <a:solidFill>
                            <a:srgbClr val="4472C4"/>
                          </a:solidFill>
                          <a:effectLst/>
                          <a:latin typeface="Calibri" panose="020F0502020204030204" pitchFamily="34" charset="0"/>
                        </a:rPr>
                        <a:t>Mental Health</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900" b="1" i="0" u="none" strike="noStrike" dirty="0">
                          <a:solidFill>
                            <a:srgbClr val="4472C4"/>
                          </a:solidFill>
                          <a:effectLst/>
                          <a:latin typeface="Calibri" panose="020F0502020204030204" pitchFamily="34" charset="0"/>
                        </a:rPr>
                        <a:t>SUM</a:t>
                      </a:r>
                    </a:p>
                  </a:txBody>
                  <a:tcPr marL="3342" marR="3342" marT="334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3555884"/>
                  </a:ext>
                </a:extLst>
              </a:tr>
              <a:tr h="342916">
                <a:tc>
                  <a:txBody>
                    <a:bodyPr/>
                    <a:lstStyle/>
                    <a:p>
                      <a:pPr algn="ctr" fontAlgn="ctr"/>
                      <a:r>
                        <a:rPr lang="en-US" sz="900" b="1" i="0" u="none" strike="noStrike" dirty="0">
                          <a:solidFill>
                            <a:srgbClr val="305496"/>
                          </a:solidFill>
                          <a:effectLst/>
                          <a:latin typeface="Calibri" panose="020F0502020204030204" pitchFamily="34" charset="0"/>
                        </a:rPr>
                        <a:t>Biology/ Genomics/Brain</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45</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45</a:t>
                      </a:r>
                    </a:p>
                  </a:txBody>
                  <a:tcPr marL="3342" marR="3342" marT="3342" marB="0" anchor="ctr">
                    <a:lnL>
                      <a:noFill/>
                    </a:lnL>
                    <a:lnR>
                      <a:noFill/>
                    </a:lnR>
                    <a:lnT w="6350" cap="flat" cmpd="sng" algn="ctr">
                      <a:solidFill>
                        <a:srgbClr val="4472C4"/>
                      </a:solidFill>
                      <a:prstDash val="solid"/>
                      <a:round/>
                      <a:headEnd type="none" w="med" len="med"/>
                      <a:tailEnd type="none" w="med" len="med"/>
                    </a:lnT>
                    <a:lnB>
                      <a:noFill/>
                    </a:lnB>
                    <a:solidFill>
                      <a:srgbClr val="D0EBD9"/>
                    </a:solidFill>
                  </a:tcPr>
                </a:tc>
                <a:extLst>
                  <a:ext uri="{0D108BD9-81ED-4DB2-BD59-A6C34878D82A}">
                    <a16:rowId xmlns:a16="http://schemas.microsoft.com/office/drawing/2014/main" val="1130906956"/>
                  </a:ext>
                </a:extLst>
              </a:tr>
              <a:tr h="857292">
                <a:tc>
                  <a:txBody>
                    <a:bodyPr/>
                    <a:lstStyle/>
                    <a:p>
                      <a:pPr algn="ctr" fontAlgn="ctr"/>
                      <a:r>
                        <a:rPr lang="en-US" sz="900" b="1" i="0" u="none" strike="noStrike" dirty="0">
                          <a:solidFill>
                            <a:srgbClr val="305496"/>
                          </a:solidFill>
                          <a:effectLst/>
                          <a:latin typeface="Calibri" panose="020F0502020204030204" pitchFamily="34" charset="0"/>
                        </a:rPr>
                        <a:t>Risk Factor Assessment/ Screening - clinician/questionnaire</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25</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dirty="0">
                          <a:solidFill>
                            <a:srgbClr val="305496"/>
                          </a:solidFill>
                          <a:effectLst/>
                          <a:latin typeface="Calibri" panose="020F0502020204030204" pitchFamily="34" charset="0"/>
                        </a:rPr>
                        <a:t>5</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5</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8</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10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3</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56</a:t>
                      </a:r>
                    </a:p>
                  </a:txBody>
                  <a:tcPr marL="3342" marR="3342" marT="3342" marB="0" anchor="ctr">
                    <a:lnL>
                      <a:noFill/>
                    </a:lnL>
                    <a:lnR>
                      <a:noFill/>
                    </a:lnR>
                    <a:lnT>
                      <a:noFill/>
                    </a:lnT>
                    <a:lnB>
                      <a:noFill/>
                    </a:lnB>
                    <a:solidFill>
                      <a:srgbClr val="BAE2C6"/>
                    </a:solidFill>
                  </a:tcPr>
                </a:tc>
                <a:extLst>
                  <a:ext uri="{0D108BD9-81ED-4DB2-BD59-A6C34878D82A}">
                    <a16:rowId xmlns:a16="http://schemas.microsoft.com/office/drawing/2014/main" val="3410557552"/>
                  </a:ext>
                </a:extLst>
              </a:tr>
              <a:tr h="514375">
                <a:tc>
                  <a:txBody>
                    <a:bodyPr/>
                    <a:lstStyle/>
                    <a:p>
                      <a:pPr algn="ctr" fontAlgn="ctr"/>
                      <a:r>
                        <a:rPr lang="en-US" sz="900" b="1" i="0" u="none" strike="noStrike" dirty="0">
                          <a:solidFill>
                            <a:srgbClr val="305496"/>
                          </a:solidFill>
                          <a:effectLst/>
                          <a:latin typeface="Calibri" panose="020F0502020204030204" pitchFamily="34" charset="0"/>
                        </a:rPr>
                        <a:t>Risk Factor Assessment - machine learning</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22</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22</a:t>
                      </a:r>
                    </a:p>
                  </a:txBody>
                  <a:tcPr marL="3342" marR="3342" marT="3342" marB="0" anchor="ctr">
                    <a:lnL>
                      <a:noFill/>
                    </a:lnL>
                    <a:lnR>
                      <a:noFill/>
                    </a:lnR>
                    <a:lnT>
                      <a:noFill/>
                    </a:lnT>
                    <a:lnB>
                      <a:noFill/>
                    </a:lnB>
                    <a:solidFill>
                      <a:srgbClr val="FBF8FB"/>
                    </a:solidFill>
                  </a:tcPr>
                </a:tc>
                <a:extLst>
                  <a:ext uri="{0D108BD9-81ED-4DB2-BD59-A6C34878D82A}">
                    <a16:rowId xmlns:a16="http://schemas.microsoft.com/office/drawing/2014/main" val="2087316599"/>
                  </a:ext>
                </a:extLst>
              </a:tr>
              <a:tr h="342916">
                <a:tc>
                  <a:txBody>
                    <a:bodyPr/>
                    <a:lstStyle/>
                    <a:p>
                      <a:pPr algn="ctr" fontAlgn="ctr"/>
                      <a:r>
                        <a:rPr lang="en-US" sz="900" b="1" i="0" u="none" strike="noStrike" dirty="0">
                          <a:solidFill>
                            <a:srgbClr val="305496"/>
                          </a:solidFill>
                          <a:effectLst/>
                          <a:latin typeface="Calibri" panose="020F0502020204030204" pitchFamily="34" charset="0"/>
                        </a:rPr>
                        <a:t>Continuous monitoring</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13</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13</a:t>
                      </a:r>
                    </a:p>
                  </a:txBody>
                  <a:tcPr marL="3342" marR="3342" marT="3342" marB="0" anchor="ctr">
                    <a:lnL>
                      <a:noFill/>
                    </a:lnL>
                    <a:lnR>
                      <a:noFill/>
                    </a:lnR>
                    <a:lnT>
                      <a:noFill/>
                    </a:lnT>
                    <a:lnB>
                      <a:noFill/>
                    </a:lnB>
                    <a:solidFill>
                      <a:srgbClr val="FAB7BA"/>
                    </a:solidFill>
                  </a:tcPr>
                </a:tc>
                <a:extLst>
                  <a:ext uri="{0D108BD9-81ED-4DB2-BD59-A6C34878D82A}">
                    <a16:rowId xmlns:a16="http://schemas.microsoft.com/office/drawing/2014/main" val="1558306068"/>
                  </a:ext>
                </a:extLst>
              </a:tr>
              <a:tr h="342916">
                <a:tc>
                  <a:txBody>
                    <a:bodyPr/>
                    <a:lstStyle/>
                    <a:p>
                      <a:pPr algn="ctr" fontAlgn="ctr"/>
                      <a:r>
                        <a:rPr lang="en-US" sz="900" b="1" i="0" u="none" strike="noStrike" dirty="0">
                          <a:solidFill>
                            <a:srgbClr val="305496"/>
                          </a:solidFill>
                          <a:effectLst/>
                          <a:latin typeface="Calibri" panose="020F0502020204030204" pitchFamily="34" charset="0"/>
                        </a:rPr>
                        <a:t>Family /Social Network</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13</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6</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19</a:t>
                      </a:r>
                    </a:p>
                  </a:txBody>
                  <a:tcPr marL="3342" marR="3342" marT="3342" marB="0" anchor="ctr">
                    <a:lnL>
                      <a:noFill/>
                    </a:lnL>
                    <a:lnR>
                      <a:noFill/>
                    </a:lnR>
                    <a:lnT>
                      <a:noFill/>
                    </a:lnT>
                    <a:lnB>
                      <a:noFill/>
                    </a:lnB>
                    <a:solidFill>
                      <a:srgbClr val="FBE2E5"/>
                    </a:solidFill>
                  </a:tcPr>
                </a:tc>
                <a:extLst>
                  <a:ext uri="{0D108BD9-81ED-4DB2-BD59-A6C34878D82A}">
                    <a16:rowId xmlns:a16="http://schemas.microsoft.com/office/drawing/2014/main" val="742385557"/>
                  </a:ext>
                </a:extLst>
              </a:tr>
              <a:tr h="514375">
                <a:tc>
                  <a:txBody>
                    <a:bodyPr/>
                    <a:lstStyle/>
                    <a:p>
                      <a:pPr algn="ctr" fontAlgn="ctr"/>
                      <a:r>
                        <a:rPr lang="en-US" sz="900" b="1" i="0" u="none" strike="noStrike" dirty="0">
                          <a:solidFill>
                            <a:srgbClr val="305496"/>
                          </a:solidFill>
                          <a:effectLst/>
                          <a:latin typeface="Calibri" panose="020F0502020204030204" pitchFamily="34" charset="0"/>
                        </a:rPr>
                        <a:t>Pharmacotherapy and other Somatic Interventions</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29</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1</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30</a:t>
                      </a:r>
                    </a:p>
                  </a:txBody>
                  <a:tcPr marL="3342" marR="3342" marT="3342" marB="0" anchor="ctr">
                    <a:lnL>
                      <a:noFill/>
                    </a:lnL>
                    <a:lnR>
                      <a:noFill/>
                    </a:lnR>
                    <a:lnT>
                      <a:noFill/>
                    </a:lnT>
                    <a:lnB>
                      <a:noFill/>
                    </a:lnB>
                    <a:solidFill>
                      <a:srgbClr val="EEF7F3"/>
                    </a:solidFill>
                  </a:tcPr>
                </a:tc>
                <a:extLst>
                  <a:ext uri="{0D108BD9-81ED-4DB2-BD59-A6C34878D82A}">
                    <a16:rowId xmlns:a16="http://schemas.microsoft.com/office/drawing/2014/main" val="1859882358"/>
                  </a:ext>
                </a:extLst>
              </a:tr>
              <a:tr h="514375">
                <a:tc>
                  <a:txBody>
                    <a:bodyPr/>
                    <a:lstStyle/>
                    <a:p>
                      <a:pPr algn="ctr" fontAlgn="ctr"/>
                      <a:r>
                        <a:rPr lang="en-US" sz="900" b="1" i="0" u="none" strike="noStrike" dirty="0">
                          <a:solidFill>
                            <a:srgbClr val="305496"/>
                          </a:solidFill>
                          <a:effectLst/>
                          <a:latin typeface="Calibri" panose="020F0502020204030204" pitchFamily="34" charset="0"/>
                        </a:rPr>
                        <a:t>Psychotherapy and other Non-Somatic Interventions</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42</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25</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dirty="0">
                          <a:solidFill>
                            <a:srgbClr val="305496"/>
                          </a:solidFill>
                          <a:effectLst/>
                          <a:latin typeface="Calibri" panose="020F0502020204030204" pitchFamily="34" charset="0"/>
                        </a:rPr>
                        <a:t>22</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5</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5</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1</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dirty="0">
                          <a:solidFill>
                            <a:srgbClr val="305496"/>
                          </a:solidFill>
                          <a:effectLst/>
                          <a:latin typeface="Calibri" panose="020F0502020204030204" pitchFamily="34" charset="0"/>
                        </a:rPr>
                        <a:t>100</a:t>
                      </a:r>
                    </a:p>
                  </a:txBody>
                  <a:tcPr marL="3342" marR="3342" marT="3342" marB="0" anchor="ctr">
                    <a:lnL>
                      <a:noFill/>
                    </a:lnL>
                    <a:lnR>
                      <a:noFill/>
                    </a:lnR>
                    <a:lnT>
                      <a:noFill/>
                    </a:lnT>
                    <a:lnB>
                      <a:noFill/>
                    </a:lnB>
                    <a:solidFill>
                      <a:srgbClr val="63BE7B"/>
                    </a:solidFill>
                  </a:tcPr>
                </a:tc>
                <a:extLst>
                  <a:ext uri="{0D108BD9-81ED-4DB2-BD59-A6C34878D82A}">
                    <a16:rowId xmlns:a16="http://schemas.microsoft.com/office/drawing/2014/main" val="1460950175"/>
                  </a:ext>
                </a:extLst>
              </a:tr>
              <a:tr h="342916">
                <a:tc>
                  <a:txBody>
                    <a:bodyPr/>
                    <a:lstStyle/>
                    <a:p>
                      <a:pPr algn="ctr" fontAlgn="ctr"/>
                      <a:r>
                        <a:rPr lang="en-US" sz="900" b="1" i="0" u="none" strike="noStrike" dirty="0">
                          <a:solidFill>
                            <a:srgbClr val="305496"/>
                          </a:solidFill>
                          <a:effectLst/>
                          <a:latin typeface="Calibri" panose="020F0502020204030204" pitchFamily="34" charset="0"/>
                        </a:rPr>
                        <a:t>Community Interventions</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56</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7</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5</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68</a:t>
                      </a:r>
                    </a:p>
                  </a:txBody>
                  <a:tcPr marL="3342" marR="3342" marT="3342" marB="0" anchor="ctr">
                    <a:lnL>
                      <a:noFill/>
                    </a:lnL>
                    <a:lnR>
                      <a:noFill/>
                    </a:lnR>
                    <a:lnT>
                      <a:noFill/>
                    </a:lnT>
                    <a:lnB>
                      <a:noFill/>
                    </a:lnB>
                    <a:solidFill>
                      <a:srgbClr val="A3D8B2"/>
                    </a:solidFill>
                  </a:tcPr>
                </a:tc>
                <a:extLst>
                  <a:ext uri="{0D108BD9-81ED-4DB2-BD59-A6C34878D82A}">
                    <a16:rowId xmlns:a16="http://schemas.microsoft.com/office/drawing/2014/main" val="92356644"/>
                  </a:ext>
                </a:extLst>
              </a:tr>
              <a:tr h="342916">
                <a:tc>
                  <a:txBody>
                    <a:bodyPr/>
                    <a:lstStyle/>
                    <a:p>
                      <a:pPr algn="ctr" fontAlgn="ctr"/>
                      <a:r>
                        <a:rPr lang="en-US" sz="900" b="1" i="0" u="none" strike="noStrike" dirty="0">
                          <a:solidFill>
                            <a:srgbClr val="305496"/>
                          </a:solidFill>
                          <a:effectLst/>
                          <a:latin typeface="Calibri" panose="020F0502020204030204" pitchFamily="34" charset="0"/>
                        </a:rPr>
                        <a:t>Education, Training, &amp; Messaging</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17</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10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dirty="0">
                          <a:solidFill>
                            <a:srgbClr val="305496"/>
                          </a:solidFill>
                          <a:effectLst/>
                          <a:latin typeface="Calibri" panose="020F0502020204030204" pitchFamily="34" charset="0"/>
                        </a:rPr>
                        <a:t>0</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27</a:t>
                      </a:r>
                    </a:p>
                  </a:txBody>
                  <a:tcPr marL="3342" marR="3342" marT="3342" marB="0" anchor="ctr">
                    <a:lnL>
                      <a:noFill/>
                    </a:lnL>
                    <a:lnR>
                      <a:noFill/>
                    </a:lnR>
                    <a:lnT>
                      <a:noFill/>
                    </a:lnT>
                    <a:lnB>
                      <a:noFill/>
                    </a:lnB>
                    <a:solidFill>
                      <a:srgbClr val="F4F9F8"/>
                    </a:solidFill>
                  </a:tcPr>
                </a:tc>
                <a:extLst>
                  <a:ext uri="{0D108BD9-81ED-4DB2-BD59-A6C34878D82A}">
                    <a16:rowId xmlns:a16="http://schemas.microsoft.com/office/drawing/2014/main" val="133891611"/>
                  </a:ext>
                </a:extLst>
              </a:tr>
              <a:tr h="171458">
                <a:tc>
                  <a:txBody>
                    <a:bodyPr/>
                    <a:lstStyle/>
                    <a:p>
                      <a:pPr algn="ctr" fontAlgn="ctr"/>
                      <a:r>
                        <a:rPr lang="en-US" sz="900" b="1" i="0" u="none" strike="noStrike" dirty="0">
                          <a:solidFill>
                            <a:srgbClr val="305496"/>
                          </a:solidFill>
                          <a:effectLst/>
                          <a:latin typeface="Calibri" panose="020F0502020204030204" pitchFamily="34" charset="0"/>
                        </a:rPr>
                        <a:t>Precision Medicine ?</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6</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6</a:t>
                      </a:r>
                    </a:p>
                  </a:txBody>
                  <a:tcPr marL="3342" marR="3342" marT="3342" marB="0" anchor="ctr">
                    <a:lnL>
                      <a:noFill/>
                    </a:lnL>
                    <a:lnR>
                      <a:noFill/>
                    </a:lnR>
                    <a:lnT>
                      <a:noFill/>
                    </a:lnT>
                    <a:lnB>
                      <a:noFill/>
                    </a:lnB>
                    <a:solidFill>
                      <a:srgbClr val="F88587"/>
                    </a:solidFill>
                  </a:tcPr>
                </a:tc>
                <a:extLst>
                  <a:ext uri="{0D108BD9-81ED-4DB2-BD59-A6C34878D82A}">
                    <a16:rowId xmlns:a16="http://schemas.microsoft.com/office/drawing/2014/main" val="1160943672"/>
                  </a:ext>
                </a:extLst>
              </a:tr>
              <a:tr h="171458">
                <a:tc>
                  <a:txBody>
                    <a:bodyPr/>
                    <a:lstStyle/>
                    <a:p>
                      <a:pPr algn="ctr" fontAlgn="ctr"/>
                      <a:r>
                        <a:rPr lang="en-US" sz="900" b="1" i="0" u="none" strike="noStrike" dirty="0">
                          <a:solidFill>
                            <a:srgbClr val="305496"/>
                          </a:solidFill>
                          <a:effectLst/>
                          <a:latin typeface="Calibri" panose="020F0502020204030204" pitchFamily="34" charset="0"/>
                        </a:rPr>
                        <a:t>Cross-Cutting</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5</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49</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34</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3</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25</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16</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32</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2</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4</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4</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5</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31</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6</a:t>
                      </a:r>
                    </a:p>
                  </a:txBody>
                  <a:tcPr marL="3342" marR="3342" marT="3342" marB="0" anchor="ctr">
                    <a:lnL>
                      <a:noFill/>
                    </a:lnL>
                    <a:lnR>
                      <a:noFill/>
                    </a:lnR>
                    <a:lnT>
                      <a:noFill/>
                    </a:lnT>
                    <a:lnB>
                      <a:noFill/>
                    </a:lnB>
                    <a:solidFill>
                      <a:srgbClr val="D9E1F2"/>
                    </a:solidFill>
                  </a:tcPr>
                </a:tc>
                <a:tc>
                  <a:txBody>
                    <a:bodyPr/>
                    <a:lstStyle/>
                    <a:p>
                      <a:pPr algn="r" fontAlgn="ctr"/>
                      <a:r>
                        <a:rPr lang="en-US" sz="900" b="1" i="0" u="none" strike="noStrike">
                          <a:solidFill>
                            <a:srgbClr val="305496"/>
                          </a:solidFill>
                          <a:effectLst/>
                          <a:latin typeface="Calibri" panose="020F0502020204030204" pitchFamily="34" charset="0"/>
                        </a:rPr>
                        <a:t>18</a:t>
                      </a:r>
                    </a:p>
                  </a:txBody>
                  <a:tcPr marL="3342" marR="3342" marT="3342" marB="0" anchor="ctr">
                    <a:lnL>
                      <a:noFill/>
                    </a:lnL>
                    <a:lnR>
                      <a:noFill/>
                    </a:lnR>
                    <a:lnT>
                      <a:noFill/>
                    </a:lnT>
                    <a:lnB>
                      <a:noFill/>
                    </a:lnB>
                    <a:solidFill>
                      <a:srgbClr val="D9E1F2"/>
                    </a:solidFill>
                  </a:tcPr>
                </a:tc>
                <a:tc>
                  <a:txBody>
                    <a:bodyPr/>
                    <a:lstStyle/>
                    <a:p>
                      <a:pPr algn="l" fontAlgn="ctr"/>
                      <a:endParaRPr lang="en-US" sz="900" b="1" i="0" u="none" strike="noStrike">
                        <a:solidFill>
                          <a:srgbClr val="305496"/>
                        </a:solidFill>
                        <a:effectLst/>
                        <a:latin typeface="Calibri" panose="020F0502020204030204" pitchFamily="34" charset="0"/>
                      </a:endParaRPr>
                    </a:p>
                  </a:txBody>
                  <a:tcPr marL="3342" marR="3342" marT="3342" marB="0" anchor="ctr">
                    <a:lnL>
                      <a:noFill/>
                    </a:lnL>
                    <a:lnR>
                      <a:noFill/>
                    </a:lnR>
                    <a:lnT>
                      <a:noFill/>
                    </a:lnT>
                    <a:lnB>
                      <a:noFill/>
                    </a:lnB>
                    <a:solidFill>
                      <a:srgbClr val="D9E1F2"/>
                    </a:solidFill>
                  </a:tcPr>
                </a:tc>
                <a:extLst>
                  <a:ext uri="{0D108BD9-81ED-4DB2-BD59-A6C34878D82A}">
                    <a16:rowId xmlns:a16="http://schemas.microsoft.com/office/drawing/2014/main" val="2365351470"/>
                  </a:ext>
                </a:extLst>
              </a:tr>
              <a:tr h="171458">
                <a:tc>
                  <a:txBody>
                    <a:bodyPr/>
                    <a:lstStyle/>
                    <a:p>
                      <a:pPr algn="ctr" fontAlgn="ctr"/>
                      <a:r>
                        <a:rPr lang="en-US" sz="900" b="1" i="0" u="none" strike="noStrike" dirty="0">
                          <a:solidFill>
                            <a:srgbClr val="305496"/>
                          </a:solidFill>
                          <a:effectLst/>
                          <a:latin typeface="Calibri" panose="020F0502020204030204" pitchFamily="34" charset="0"/>
                        </a:rPr>
                        <a:t>Postvention</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16</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0</a:t>
                      </a:r>
                    </a:p>
                  </a:txBody>
                  <a:tcPr marL="3342" marR="3342" marT="3342" marB="0" anchor="ctr">
                    <a:lnL>
                      <a:noFill/>
                    </a:lnL>
                    <a:lnR>
                      <a:noFill/>
                    </a:lnR>
                    <a:lnT>
                      <a:noFill/>
                    </a:lnT>
                    <a:lnB>
                      <a:noFill/>
                    </a:lnB>
                  </a:tcPr>
                </a:tc>
                <a:tc>
                  <a:txBody>
                    <a:bodyPr/>
                    <a:lstStyle/>
                    <a:p>
                      <a:pPr algn="r" fontAlgn="ctr"/>
                      <a:r>
                        <a:rPr lang="en-US" sz="900" b="1" i="0" u="none" strike="noStrike">
                          <a:solidFill>
                            <a:srgbClr val="305496"/>
                          </a:solidFill>
                          <a:effectLst/>
                          <a:latin typeface="Calibri" panose="020F0502020204030204" pitchFamily="34" charset="0"/>
                        </a:rPr>
                        <a:t>16</a:t>
                      </a:r>
                    </a:p>
                  </a:txBody>
                  <a:tcPr marL="3342" marR="3342" marT="3342" marB="0" anchor="ctr">
                    <a:lnL>
                      <a:noFill/>
                    </a:lnL>
                    <a:lnR>
                      <a:noFill/>
                    </a:lnR>
                    <a:lnT>
                      <a:noFill/>
                    </a:lnT>
                    <a:lnB>
                      <a:noFill/>
                    </a:lnB>
                    <a:solidFill>
                      <a:srgbClr val="FACDD0"/>
                    </a:solidFill>
                  </a:tcPr>
                </a:tc>
                <a:extLst>
                  <a:ext uri="{0D108BD9-81ED-4DB2-BD59-A6C34878D82A}">
                    <a16:rowId xmlns:a16="http://schemas.microsoft.com/office/drawing/2014/main" val="558684084"/>
                  </a:ext>
                </a:extLst>
              </a:tr>
              <a:tr h="171458">
                <a:tc>
                  <a:txBody>
                    <a:bodyPr/>
                    <a:lstStyle/>
                    <a:p>
                      <a:pPr algn="ctr" fontAlgn="ctr"/>
                      <a:r>
                        <a:rPr lang="en-US" sz="900" b="1" i="0" u="none" strike="noStrike" dirty="0">
                          <a:solidFill>
                            <a:srgbClr val="305496"/>
                          </a:solidFill>
                          <a:effectLst/>
                          <a:latin typeface="Calibri" panose="020F0502020204030204" pitchFamily="34" charset="0"/>
                        </a:rPr>
                        <a:t>SUM</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D9E1F2"/>
                    </a:solidFill>
                  </a:tcPr>
                </a:tc>
                <a:tc>
                  <a:txBody>
                    <a:bodyPr/>
                    <a:lstStyle/>
                    <a:p>
                      <a:pPr algn="l" fontAlgn="ctr"/>
                      <a:endParaRPr lang="en-US" sz="90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D9E1F2"/>
                    </a:solidFill>
                  </a:tcPr>
                </a:tc>
                <a:tc>
                  <a:txBody>
                    <a:bodyPr/>
                    <a:lstStyle/>
                    <a:p>
                      <a:pPr algn="r" fontAlgn="ctr"/>
                      <a:r>
                        <a:rPr lang="en-US" sz="900" b="1" i="0" u="none" strike="noStrike" dirty="0">
                          <a:solidFill>
                            <a:srgbClr val="305496"/>
                          </a:solidFill>
                          <a:effectLst/>
                          <a:latin typeface="Calibri" panose="020F0502020204030204" pitchFamily="34" charset="0"/>
                        </a:rPr>
                        <a:t>97</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69C181"/>
                    </a:solidFill>
                  </a:tcPr>
                </a:tc>
                <a:tc>
                  <a:txBody>
                    <a:bodyPr/>
                    <a:lstStyle/>
                    <a:p>
                      <a:pPr algn="r" fontAlgn="ctr"/>
                      <a:r>
                        <a:rPr lang="en-US" sz="900" b="1" i="0" u="none" strike="noStrike" dirty="0">
                          <a:solidFill>
                            <a:srgbClr val="305496"/>
                          </a:solidFill>
                          <a:effectLst/>
                          <a:latin typeface="Calibri" panose="020F0502020204030204" pitchFamily="34" charset="0"/>
                        </a:rPr>
                        <a:t>39</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DCEFE3"/>
                    </a:solidFill>
                  </a:tcPr>
                </a:tc>
                <a:tc>
                  <a:txBody>
                    <a:bodyPr/>
                    <a:lstStyle/>
                    <a:p>
                      <a:pPr algn="r" fontAlgn="ctr"/>
                      <a:r>
                        <a:rPr lang="en-US" sz="900" b="1" i="0" u="none" strike="noStrike">
                          <a:solidFill>
                            <a:srgbClr val="305496"/>
                          </a:solidFill>
                          <a:effectLst/>
                          <a:latin typeface="Calibri" panose="020F0502020204030204" pitchFamily="34" charset="0"/>
                        </a:rPr>
                        <a:t>13</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FAB7BA"/>
                    </a:solidFill>
                  </a:tcPr>
                </a:tc>
                <a:tc>
                  <a:txBody>
                    <a:bodyPr/>
                    <a:lstStyle/>
                    <a:p>
                      <a:pPr algn="r" fontAlgn="ctr"/>
                      <a:r>
                        <a:rPr lang="en-US" sz="900" b="1" i="0" u="none" strike="noStrike" dirty="0">
                          <a:solidFill>
                            <a:srgbClr val="305496"/>
                          </a:solidFill>
                          <a:effectLst/>
                          <a:latin typeface="Calibri" panose="020F0502020204030204" pitchFamily="34" charset="0"/>
                        </a:rPr>
                        <a:t>25</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F8FBFB"/>
                    </a:solidFill>
                  </a:tcPr>
                </a:tc>
                <a:tc>
                  <a:txBody>
                    <a:bodyPr/>
                    <a:lstStyle/>
                    <a:p>
                      <a:pPr algn="r" fontAlgn="ctr"/>
                      <a:r>
                        <a:rPr lang="en-US" sz="900" b="1" i="0" u="none" strike="noStrike">
                          <a:solidFill>
                            <a:srgbClr val="305496"/>
                          </a:solidFill>
                          <a:effectLst/>
                          <a:latin typeface="Calibri" panose="020F0502020204030204" pitchFamily="34" charset="0"/>
                        </a:rPr>
                        <a:t>16</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FACDD0"/>
                    </a:solidFill>
                  </a:tcPr>
                </a:tc>
                <a:tc>
                  <a:txBody>
                    <a:bodyPr/>
                    <a:lstStyle/>
                    <a:p>
                      <a:pPr algn="r" fontAlgn="ctr"/>
                      <a:r>
                        <a:rPr lang="en-US" sz="900" b="1" i="0" u="none" strike="noStrike">
                          <a:solidFill>
                            <a:srgbClr val="305496"/>
                          </a:solidFill>
                          <a:effectLst/>
                          <a:latin typeface="Calibri" panose="020F0502020204030204" pitchFamily="34" charset="0"/>
                        </a:rPr>
                        <a:t>62</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AFDDBC"/>
                    </a:solidFill>
                  </a:tcPr>
                </a:tc>
                <a:tc>
                  <a:txBody>
                    <a:bodyPr/>
                    <a:lstStyle/>
                    <a:p>
                      <a:pPr algn="r" fontAlgn="ctr"/>
                      <a:r>
                        <a:rPr lang="en-US" sz="900" b="1" i="0" u="none" strike="noStrike">
                          <a:solidFill>
                            <a:srgbClr val="305496"/>
                          </a:solidFill>
                          <a:effectLst/>
                          <a:latin typeface="Calibri" panose="020F0502020204030204" pitchFamily="34" charset="0"/>
                        </a:rPr>
                        <a:t>2</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F8696B"/>
                    </a:solidFill>
                  </a:tcPr>
                </a:tc>
                <a:tc>
                  <a:txBody>
                    <a:bodyPr/>
                    <a:lstStyle/>
                    <a:p>
                      <a:pPr algn="r" fontAlgn="ctr"/>
                      <a:r>
                        <a:rPr lang="en-US" sz="900" b="1" i="0" u="none" strike="noStrike">
                          <a:solidFill>
                            <a:srgbClr val="305496"/>
                          </a:solidFill>
                          <a:effectLst/>
                          <a:latin typeface="Calibri" panose="020F0502020204030204" pitchFamily="34" charset="0"/>
                        </a:rPr>
                        <a:t>14</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FABFC1"/>
                    </a:solidFill>
                  </a:tcPr>
                </a:tc>
                <a:tc>
                  <a:txBody>
                    <a:bodyPr/>
                    <a:lstStyle/>
                    <a:p>
                      <a:pPr algn="r" fontAlgn="ctr"/>
                      <a:r>
                        <a:rPr lang="en-US" sz="900" b="1" i="0" u="none" strike="noStrike">
                          <a:solidFill>
                            <a:srgbClr val="305496"/>
                          </a:solidFill>
                          <a:effectLst/>
                          <a:latin typeface="Calibri" panose="020F0502020204030204" pitchFamily="34" charset="0"/>
                        </a:rPr>
                        <a:t>4</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F87779"/>
                    </a:solidFill>
                  </a:tcPr>
                </a:tc>
                <a:tc>
                  <a:txBody>
                    <a:bodyPr/>
                    <a:lstStyle/>
                    <a:p>
                      <a:pPr algn="r" fontAlgn="ctr"/>
                      <a:r>
                        <a:rPr lang="en-US" sz="900" b="1" i="0" u="none" strike="noStrike">
                          <a:solidFill>
                            <a:srgbClr val="305496"/>
                          </a:solidFill>
                          <a:effectLst/>
                          <a:latin typeface="Calibri" panose="020F0502020204030204" pitchFamily="34" charset="0"/>
                        </a:rPr>
                        <a:t>5</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F87E80"/>
                    </a:solidFill>
                  </a:tcPr>
                </a:tc>
                <a:tc>
                  <a:txBody>
                    <a:bodyPr/>
                    <a:lstStyle/>
                    <a:p>
                      <a:pPr algn="r" fontAlgn="ctr"/>
                      <a:r>
                        <a:rPr lang="en-US" sz="900" b="1" i="0" u="none" strike="noStrike">
                          <a:solidFill>
                            <a:srgbClr val="305496"/>
                          </a:solidFill>
                          <a:effectLst/>
                          <a:latin typeface="Calibri" panose="020F0502020204030204" pitchFamily="34" charset="0"/>
                        </a:rPr>
                        <a:t>36</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E2F2E9"/>
                    </a:solidFill>
                  </a:tcPr>
                </a:tc>
                <a:tc>
                  <a:txBody>
                    <a:bodyPr/>
                    <a:lstStyle/>
                    <a:p>
                      <a:pPr algn="r" fontAlgn="ctr"/>
                      <a:r>
                        <a:rPr lang="en-US" sz="900" b="1" i="0" u="none" strike="noStrike">
                          <a:solidFill>
                            <a:srgbClr val="305496"/>
                          </a:solidFill>
                          <a:effectLst/>
                          <a:latin typeface="Calibri" panose="020F0502020204030204" pitchFamily="34" charset="0"/>
                        </a:rPr>
                        <a:t>11</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F9A9AB"/>
                    </a:solidFill>
                  </a:tcPr>
                </a:tc>
                <a:tc>
                  <a:txBody>
                    <a:bodyPr/>
                    <a:lstStyle/>
                    <a:p>
                      <a:pPr algn="r" fontAlgn="ctr"/>
                      <a:r>
                        <a:rPr lang="en-US" sz="900" b="1" i="0" u="none" strike="noStrike">
                          <a:solidFill>
                            <a:srgbClr val="305496"/>
                          </a:solidFill>
                          <a:effectLst/>
                          <a:latin typeface="Calibri" panose="020F0502020204030204" pitchFamily="34" charset="0"/>
                        </a:rPr>
                        <a:t>23</a:t>
                      </a: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FCFCFF"/>
                    </a:solidFill>
                  </a:tcPr>
                </a:tc>
                <a:tc>
                  <a:txBody>
                    <a:bodyPr/>
                    <a:lstStyle/>
                    <a:p>
                      <a:pPr algn="l" fontAlgn="ctr"/>
                      <a:endParaRPr lang="en-US" sz="900" b="1" i="0" u="none" strike="noStrike" dirty="0">
                        <a:solidFill>
                          <a:srgbClr val="305496"/>
                        </a:solidFill>
                        <a:effectLst/>
                        <a:latin typeface="Calibri" panose="020F0502020204030204" pitchFamily="34" charset="0"/>
                      </a:endParaRPr>
                    </a:p>
                  </a:txBody>
                  <a:tcPr marL="3342" marR="3342" marT="3342" marB="0" anchor="ctr">
                    <a:lnL>
                      <a:noFill/>
                    </a:lnL>
                    <a:lnR>
                      <a:noFill/>
                    </a:lnR>
                    <a:lnT>
                      <a:noFill/>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591238447"/>
                  </a:ext>
                </a:extLst>
              </a:tr>
            </a:tbl>
          </a:graphicData>
        </a:graphic>
      </p:graphicFrame>
    </p:spTree>
    <p:extLst>
      <p:ext uri="{BB962C8B-B14F-4D97-AF65-F5344CB8AC3E}">
        <p14:creationId xmlns:p14="http://schemas.microsoft.com/office/powerpoint/2010/main" val="1073686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4C678-CBCB-BE72-12DC-367831B5B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0267E8-D3CF-5AFA-4B9E-DEA4332A6686}"/>
              </a:ext>
            </a:extLst>
          </p:cNvPr>
          <p:cNvSpPr>
            <a:spLocks noGrp="1"/>
          </p:cNvSpPr>
          <p:nvPr>
            <p:ph type="title"/>
          </p:nvPr>
        </p:nvSpPr>
        <p:spPr>
          <a:xfrm>
            <a:off x="390525" y="97245"/>
            <a:ext cx="11540358" cy="680223"/>
          </a:xfrm>
        </p:spPr>
        <p:txBody>
          <a:bodyPr/>
          <a:lstStyle/>
          <a:p>
            <a:r>
              <a:rPr lang="en-US" dirty="0"/>
              <a:t>Phase 2: Potential Priorities as identified through Matrix coding </a:t>
            </a:r>
          </a:p>
        </p:txBody>
      </p:sp>
      <p:sp>
        <p:nvSpPr>
          <p:cNvPr id="3" name="Slide Number Placeholder 2">
            <a:extLst>
              <a:ext uri="{FF2B5EF4-FFF2-40B4-BE49-F238E27FC236}">
                <a16:creationId xmlns:a16="http://schemas.microsoft.com/office/drawing/2014/main" id="{C5049323-32A9-65A6-20C1-EE9C1CC36658}"/>
              </a:ext>
            </a:extLst>
          </p:cNvPr>
          <p:cNvSpPr>
            <a:spLocks noGrp="1"/>
          </p:cNvSpPr>
          <p:nvPr>
            <p:ph type="sldNum" sz="quarter" idx="12"/>
          </p:nvPr>
        </p:nvSpPr>
        <p:spPr/>
        <p:txBody>
          <a:bodyPr/>
          <a:lstStyle/>
          <a:p>
            <a:fld id="{670A9334-4E67-F94F-A05E-0CE8B74A054E}" type="slidenum">
              <a:rPr lang="en-US" smtClean="0"/>
              <a:t>37</a:t>
            </a:fld>
            <a:endParaRPr lang="en-US"/>
          </a:p>
        </p:txBody>
      </p:sp>
      <p:graphicFrame>
        <p:nvGraphicFramePr>
          <p:cNvPr id="6" name="Table 5">
            <a:extLst>
              <a:ext uri="{FF2B5EF4-FFF2-40B4-BE49-F238E27FC236}">
                <a16:creationId xmlns:a16="http://schemas.microsoft.com/office/drawing/2014/main" id="{8FAF63E8-DB64-0A07-F31F-AA693496D7B5}"/>
              </a:ext>
            </a:extLst>
          </p:cNvPr>
          <p:cNvGraphicFramePr>
            <a:graphicFrameLocks noGrp="1"/>
          </p:cNvGraphicFramePr>
          <p:nvPr/>
        </p:nvGraphicFramePr>
        <p:xfrm>
          <a:off x="126125" y="1019503"/>
          <a:ext cx="11540358" cy="5059106"/>
        </p:xfrm>
        <a:graphic>
          <a:graphicData uri="http://schemas.openxmlformats.org/drawingml/2006/table">
            <a:tbl>
              <a:tblPr bandRow="1">
                <a:tableStyleId>{5C22544A-7EE6-4342-B048-85BDC9FD1C3A}</a:tableStyleId>
              </a:tblPr>
              <a:tblGrid>
                <a:gridCol w="2775214">
                  <a:extLst>
                    <a:ext uri="{9D8B030D-6E8A-4147-A177-3AD203B41FA5}">
                      <a16:colId xmlns:a16="http://schemas.microsoft.com/office/drawing/2014/main" val="3795465206"/>
                    </a:ext>
                  </a:extLst>
                </a:gridCol>
                <a:gridCol w="8765144">
                  <a:extLst>
                    <a:ext uri="{9D8B030D-6E8A-4147-A177-3AD203B41FA5}">
                      <a16:colId xmlns:a16="http://schemas.microsoft.com/office/drawing/2014/main" val="2356347096"/>
                    </a:ext>
                  </a:extLst>
                </a:gridCol>
              </a:tblGrid>
              <a:tr h="428439">
                <a:tc>
                  <a:txBody>
                    <a:bodyPr/>
                    <a:lstStyle/>
                    <a:p>
                      <a:r>
                        <a:rPr lang="en-US" sz="1600" b="1" u="sng" dirty="0"/>
                        <a:t>Category</a:t>
                      </a:r>
                    </a:p>
                  </a:txBody>
                  <a:tcPr/>
                </a:tc>
                <a:tc>
                  <a:txBody>
                    <a:bodyPr/>
                    <a:lstStyle/>
                    <a:p>
                      <a:r>
                        <a:rPr lang="en-US" sz="1600" b="1" u="sng" dirty="0"/>
                        <a:t>Example Responses to Unstructured Survey</a:t>
                      </a:r>
                    </a:p>
                  </a:txBody>
                  <a:tcPr/>
                </a:tc>
                <a:extLst>
                  <a:ext uri="{0D108BD9-81ED-4DB2-BD59-A6C34878D82A}">
                    <a16:rowId xmlns:a16="http://schemas.microsoft.com/office/drawing/2014/main" val="691415315"/>
                  </a:ext>
                </a:extLst>
              </a:tr>
              <a:tr h="669070">
                <a:tc>
                  <a:txBody>
                    <a:bodyPr/>
                    <a:lstStyle/>
                    <a:p>
                      <a:r>
                        <a:rPr lang="en-US" sz="1600" dirty="0"/>
                        <a:t>Psychotherapy and other Non-Somatic Interventions</a:t>
                      </a:r>
                    </a:p>
                  </a:txBody>
                  <a:tcPr/>
                </a:tc>
                <a:tc>
                  <a:txBody>
                    <a:bodyPr/>
                    <a:lstStyle/>
                    <a:p>
                      <a:r>
                        <a:rPr lang="en-US" sz="1600" dirty="0"/>
                        <a:t>Multi-site RTC to determine interventions most likely to prevention suicide death.</a:t>
                      </a:r>
                    </a:p>
                  </a:txBody>
                  <a:tcPr/>
                </a:tc>
                <a:extLst>
                  <a:ext uri="{0D108BD9-81ED-4DB2-BD59-A6C34878D82A}">
                    <a16:rowId xmlns:a16="http://schemas.microsoft.com/office/drawing/2014/main" val="657494756"/>
                  </a:ext>
                </a:extLst>
              </a:tr>
              <a:tr h="669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Firearms, Lethal Means Safety</a:t>
                      </a:r>
                    </a:p>
                  </a:txBody>
                  <a:tcPr/>
                </a:tc>
                <a:tc>
                  <a:txBody>
                    <a:bodyPr/>
                    <a:lstStyle/>
                    <a:p>
                      <a:r>
                        <a:rPr lang="en-US" sz="1600" dirty="0"/>
                        <a:t>Does LMS counseling in primary care settings reduce suicide deaths?</a:t>
                      </a:r>
                    </a:p>
                  </a:txBody>
                  <a:tcPr/>
                </a:tc>
                <a:extLst>
                  <a:ext uri="{0D108BD9-81ED-4DB2-BD59-A6C34878D82A}">
                    <a16:rowId xmlns:a16="http://schemas.microsoft.com/office/drawing/2014/main" val="2825365458"/>
                  </a:ext>
                </a:extLst>
              </a:tr>
              <a:tr h="428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Community Interventions</a:t>
                      </a:r>
                    </a:p>
                  </a:txBody>
                  <a:tcPr/>
                </a:tc>
                <a:tc>
                  <a:txBody>
                    <a:bodyPr/>
                    <a:lstStyle/>
                    <a:p>
                      <a:r>
                        <a:rPr lang="en-US" sz="1600" dirty="0"/>
                        <a:t>What community interventions effectively promote safe storage?</a:t>
                      </a:r>
                    </a:p>
                  </a:txBody>
                  <a:tcPr/>
                </a:tc>
                <a:extLst>
                  <a:ext uri="{0D108BD9-81ED-4DB2-BD59-A6C34878D82A}">
                    <a16:rowId xmlns:a16="http://schemas.microsoft.com/office/drawing/2014/main" val="1565225135"/>
                  </a:ext>
                </a:extLst>
              </a:tr>
              <a:tr h="669070">
                <a:tc>
                  <a:txBody>
                    <a:bodyPr/>
                    <a:lstStyle/>
                    <a:p>
                      <a:r>
                        <a:rPr lang="en-US" sz="1600" dirty="0"/>
                        <a:t>Social Determinants of Health</a:t>
                      </a:r>
                    </a:p>
                  </a:txBody>
                  <a:tcPr/>
                </a:tc>
                <a:tc>
                  <a:txBody>
                    <a:bodyPr/>
                    <a:lstStyle/>
                    <a:p>
                      <a:r>
                        <a:rPr lang="en-US" sz="1600" dirty="0"/>
                        <a:t>Do programs that address SDOH (i.e., providing housing to unhoused Veterans) decrease suicide for those at risk?</a:t>
                      </a:r>
                    </a:p>
                  </a:txBody>
                  <a:tcPr/>
                </a:tc>
                <a:extLst>
                  <a:ext uri="{0D108BD9-81ED-4DB2-BD59-A6C34878D82A}">
                    <a16:rowId xmlns:a16="http://schemas.microsoft.com/office/drawing/2014/main" val="113873960"/>
                  </a:ext>
                </a:extLst>
              </a:tr>
              <a:tr h="669070">
                <a:tc>
                  <a:txBody>
                    <a:bodyPr/>
                    <a:lstStyle/>
                    <a:p>
                      <a:r>
                        <a:rPr lang="en-US" sz="1600" dirty="0"/>
                        <a:t>Risk Factor Assessment – Screening</a:t>
                      </a:r>
                    </a:p>
                  </a:txBody>
                  <a:tcPr/>
                </a:tc>
                <a:tc>
                  <a:txBody>
                    <a:bodyPr/>
                    <a:lstStyle/>
                    <a:p>
                      <a:r>
                        <a:rPr lang="en-US" sz="1600" dirty="0"/>
                        <a:t>How can algorithms be improved to include dynamic risk factors of suicide?</a:t>
                      </a:r>
                    </a:p>
                  </a:txBody>
                  <a:tcPr/>
                </a:tc>
                <a:extLst>
                  <a:ext uri="{0D108BD9-81ED-4DB2-BD59-A6C34878D82A}">
                    <a16:rowId xmlns:a16="http://schemas.microsoft.com/office/drawing/2014/main" val="1343539181"/>
                  </a:ext>
                </a:extLst>
              </a:tr>
              <a:tr h="669070">
                <a:tc>
                  <a:txBody>
                    <a:bodyPr/>
                    <a:lstStyle/>
                    <a:p>
                      <a:r>
                        <a:rPr lang="en-US" sz="1600" dirty="0"/>
                        <a:t>Biology, Genomics, Brain</a:t>
                      </a:r>
                    </a:p>
                  </a:txBody>
                  <a:tcPr/>
                </a:tc>
                <a:tc>
                  <a:txBody>
                    <a:bodyPr/>
                    <a:lstStyle/>
                    <a:p>
                      <a:r>
                        <a:rPr lang="en-US" sz="1600" dirty="0"/>
                        <a:t>Neuroimaging (fMRI, DTI, MRS) studies of suicide:  emphasis on measures of impulsivity, negative affect processing, reward, decision making.</a:t>
                      </a:r>
                    </a:p>
                  </a:txBody>
                  <a:tcPr/>
                </a:tc>
                <a:extLst>
                  <a:ext uri="{0D108BD9-81ED-4DB2-BD59-A6C34878D82A}">
                    <a16:rowId xmlns:a16="http://schemas.microsoft.com/office/drawing/2014/main" val="3843976128"/>
                  </a:ext>
                </a:extLst>
              </a:tr>
              <a:tr h="428439">
                <a:tc>
                  <a:txBody>
                    <a:bodyPr/>
                    <a:lstStyle/>
                    <a:p>
                      <a:r>
                        <a:rPr lang="en-US" sz="1600" dirty="0"/>
                        <a:t>Older Veterans</a:t>
                      </a:r>
                    </a:p>
                  </a:txBody>
                  <a:tcPr/>
                </a:tc>
                <a:tc>
                  <a:txBody>
                    <a:bodyPr/>
                    <a:lstStyle/>
                    <a:p>
                      <a:r>
                        <a:rPr lang="en-US" sz="1600" dirty="0"/>
                        <a:t>Developing age-specific interventions for older Veterans.</a:t>
                      </a:r>
                    </a:p>
                  </a:txBody>
                  <a:tcPr/>
                </a:tc>
                <a:extLst>
                  <a:ext uri="{0D108BD9-81ED-4DB2-BD59-A6C34878D82A}">
                    <a16:rowId xmlns:a16="http://schemas.microsoft.com/office/drawing/2014/main" val="3862055122"/>
                  </a:ext>
                </a:extLst>
              </a:tr>
              <a:tr h="428439">
                <a:tc>
                  <a:txBody>
                    <a:bodyPr/>
                    <a:lstStyle/>
                    <a:p>
                      <a:r>
                        <a:rPr lang="en-US" sz="1600" dirty="0"/>
                        <a:t>LGBTQ+ </a:t>
                      </a:r>
                    </a:p>
                  </a:txBody>
                  <a:tcPr/>
                </a:tc>
                <a:tc>
                  <a:txBody>
                    <a:bodyPr/>
                    <a:lstStyle/>
                    <a:p>
                      <a:r>
                        <a:rPr lang="en-US" sz="1600" dirty="0"/>
                        <a:t>Interventions for sexual minority / LGBQ veterans.</a:t>
                      </a:r>
                    </a:p>
                  </a:txBody>
                  <a:tcPr/>
                </a:tc>
                <a:extLst>
                  <a:ext uri="{0D108BD9-81ED-4DB2-BD59-A6C34878D82A}">
                    <a16:rowId xmlns:a16="http://schemas.microsoft.com/office/drawing/2014/main" val="1660804935"/>
                  </a:ext>
                </a:extLst>
              </a:tr>
            </a:tbl>
          </a:graphicData>
        </a:graphic>
      </p:graphicFrame>
    </p:spTree>
    <p:extLst>
      <p:ext uri="{BB962C8B-B14F-4D97-AF65-F5344CB8AC3E}">
        <p14:creationId xmlns:p14="http://schemas.microsoft.com/office/powerpoint/2010/main" val="2532076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C1D45-4BF4-971A-E4D5-AB3507B635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33E492-0DBF-5B48-E1B7-276F162467E0}"/>
              </a:ext>
            </a:extLst>
          </p:cNvPr>
          <p:cNvSpPr>
            <a:spLocks noGrp="1"/>
          </p:cNvSpPr>
          <p:nvPr>
            <p:ph type="title"/>
          </p:nvPr>
        </p:nvSpPr>
        <p:spPr/>
        <p:txBody>
          <a:bodyPr/>
          <a:lstStyle/>
          <a:p>
            <a:r>
              <a:rPr lang="en-US" dirty="0"/>
              <a:t>Phase 2: Veteran’s Engagement Council Discussion</a:t>
            </a:r>
          </a:p>
        </p:txBody>
      </p:sp>
      <p:sp>
        <p:nvSpPr>
          <p:cNvPr id="3" name="Slide Number Placeholder 2">
            <a:extLst>
              <a:ext uri="{FF2B5EF4-FFF2-40B4-BE49-F238E27FC236}">
                <a16:creationId xmlns:a16="http://schemas.microsoft.com/office/drawing/2014/main" id="{D39628FB-0EC2-6C73-B133-68AF174E4189}"/>
              </a:ext>
            </a:extLst>
          </p:cNvPr>
          <p:cNvSpPr>
            <a:spLocks noGrp="1"/>
          </p:cNvSpPr>
          <p:nvPr>
            <p:ph type="sldNum" sz="quarter" idx="12"/>
          </p:nvPr>
        </p:nvSpPr>
        <p:spPr>
          <a:xfrm>
            <a:off x="9274743" y="5361268"/>
            <a:ext cx="2743200" cy="365125"/>
          </a:xfrm>
        </p:spPr>
        <p:txBody>
          <a:bodyPr/>
          <a:lstStyle/>
          <a:p>
            <a:fld id="{670A9334-4E67-F94F-A05E-0CE8B74A054E}" type="slidenum">
              <a:rPr lang="en-US" smtClean="0"/>
              <a:t>38</a:t>
            </a:fld>
            <a:endParaRPr lang="en-US"/>
          </a:p>
        </p:txBody>
      </p:sp>
      <p:sp>
        <p:nvSpPr>
          <p:cNvPr id="6" name="TextBox 5">
            <a:extLst>
              <a:ext uri="{FF2B5EF4-FFF2-40B4-BE49-F238E27FC236}">
                <a16:creationId xmlns:a16="http://schemas.microsoft.com/office/drawing/2014/main" id="{A5C06F48-2FCC-9EA4-08B6-30E0CEF50F3E}"/>
              </a:ext>
            </a:extLst>
          </p:cNvPr>
          <p:cNvSpPr txBox="1"/>
          <p:nvPr/>
        </p:nvSpPr>
        <p:spPr>
          <a:xfrm>
            <a:off x="6849039" y="1136712"/>
            <a:ext cx="4446485" cy="369332"/>
          </a:xfrm>
          <a:prstGeom prst="rect">
            <a:avLst/>
          </a:prstGeom>
          <a:noFill/>
        </p:spPr>
        <p:txBody>
          <a:bodyPr wrap="square" rtlCol="0">
            <a:spAutoFit/>
          </a:bodyPr>
          <a:lstStyle/>
          <a:p>
            <a:pPr algn="ctr"/>
            <a:r>
              <a:rPr lang="en-US" b="1" u="sng" dirty="0"/>
              <a:t>Research Priorities Discussed during Meeting</a:t>
            </a:r>
          </a:p>
        </p:txBody>
      </p:sp>
      <p:cxnSp>
        <p:nvCxnSpPr>
          <p:cNvPr id="13" name="Straight Connector 12">
            <a:extLst>
              <a:ext uri="{FF2B5EF4-FFF2-40B4-BE49-F238E27FC236}">
                <a16:creationId xmlns:a16="http://schemas.microsoft.com/office/drawing/2014/main" id="{4CD78425-89DC-15FF-B331-6493FE458C23}"/>
              </a:ext>
            </a:extLst>
          </p:cNvPr>
          <p:cNvCxnSpPr>
            <a:cxnSpLocks/>
          </p:cNvCxnSpPr>
          <p:nvPr/>
        </p:nvCxnSpPr>
        <p:spPr>
          <a:xfrm>
            <a:off x="6105427" y="1415207"/>
            <a:ext cx="0" cy="3281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82A101A-D550-A8E4-ACCA-4BE18D2213DE}"/>
              </a:ext>
            </a:extLst>
          </p:cNvPr>
          <p:cNvSpPr txBox="1"/>
          <p:nvPr/>
        </p:nvSpPr>
        <p:spPr>
          <a:xfrm>
            <a:off x="390525" y="1136712"/>
            <a:ext cx="5454091" cy="4247317"/>
          </a:xfrm>
          <a:prstGeom prst="rect">
            <a:avLst/>
          </a:prstGeom>
          <a:noFill/>
        </p:spPr>
        <p:txBody>
          <a:bodyPr wrap="square" rtlCol="0">
            <a:spAutoFit/>
          </a:bodyPr>
          <a:lstStyle/>
          <a:p>
            <a:pPr algn="ctr"/>
            <a:r>
              <a:rPr lang="en-US" b="1" u="sng" dirty="0"/>
              <a:t>Key Questions for Audience: </a:t>
            </a:r>
          </a:p>
          <a:p>
            <a:endParaRPr lang="en-US" dirty="0"/>
          </a:p>
          <a:p>
            <a:pPr marL="342900" indent="-342900">
              <a:buFont typeface="+mj-lt"/>
              <a:buAutoNum type="arabicPeriod"/>
            </a:pPr>
            <a:r>
              <a:rPr lang="en-US" dirty="0"/>
              <a:t>What suicide prevention research topics come to mind as most important for Veterans from your perspective?</a:t>
            </a:r>
          </a:p>
          <a:p>
            <a:pPr marL="342900" indent="-342900">
              <a:buFont typeface="+mj-lt"/>
              <a:buAutoNum type="arabicPeriod"/>
            </a:pPr>
            <a:endParaRPr lang="en-US" dirty="0"/>
          </a:p>
          <a:p>
            <a:pPr marL="342900" indent="-342900">
              <a:buFont typeface="+mj-lt"/>
              <a:buAutoNum type="arabicPeriod"/>
            </a:pPr>
            <a:r>
              <a:rPr lang="en-US" b="0" i="0" dirty="0">
                <a:solidFill>
                  <a:srgbClr val="000000"/>
                </a:solidFill>
                <a:effectLst/>
              </a:rPr>
              <a:t>Are there specific patient populations it would be important to study (if this has not come up)?</a:t>
            </a:r>
          </a:p>
          <a:p>
            <a:pPr marL="342900" indent="-342900">
              <a:buFont typeface="+mj-lt"/>
              <a:buAutoNum type="arabicPeriod"/>
            </a:pPr>
            <a:endParaRPr lang="en-US" dirty="0">
              <a:solidFill>
                <a:srgbClr val="000000"/>
              </a:solidFill>
            </a:endParaRPr>
          </a:p>
          <a:p>
            <a:pPr marL="342900" indent="-342900">
              <a:buFont typeface="+mj-lt"/>
              <a:buAutoNum type="arabicPeriod"/>
            </a:pPr>
            <a:r>
              <a:rPr lang="en-US" sz="1800" dirty="0"/>
              <a:t>Are there any research topics you don’t think are as high a priority?</a:t>
            </a:r>
          </a:p>
          <a:p>
            <a:pPr marL="342900" indent="-342900">
              <a:buFont typeface="+mj-lt"/>
              <a:buAutoNum type="arabicPeriod"/>
            </a:pPr>
            <a:endParaRPr lang="en-US" dirty="0"/>
          </a:p>
          <a:p>
            <a:pPr marL="342900" indent="-342900">
              <a:buFont typeface="+mj-lt"/>
              <a:buAutoNum type="arabicPeriod"/>
            </a:pPr>
            <a:r>
              <a:rPr lang="en-US" sz="1800" dirty="0"/>
              <a:t>Are there particular topics within this area that come to mind that would be important for VA researchers to work on?</a:t>
            </a:r>
            <a:endParaRPr lang="en-US" dirty="0"/>
          </a:p>
        </p:txBody>
      </p:sp>
      <p:sp>
        <p:nvSpPr>
          <p:cNvPr id="11" name="TextBox 10">
            <a:extLst>
              <a:ext uri="{FF2B5EF4-FFF2-40B4-BE49-F238E27FC236}">
                <a16:creationId xmlns:a16="http://schemas.microsoft.com/office/drawing/2014/main" id="{FD78E408-0C34-0F7A-6B54-BA37BC48C744}"/>
              </a:ext>
            </a:extLst>
          </p:cNvPr>
          <p:cNvSpPr txBox="1"/>
          <p:nvPr/>
        </p:nvSpPr>
        <p:spPr>
          <a:xfrm>
            <a:off x="6545344" y="1506044"/>
            <a:ext cx="5256130" cy="4247317"/>
          </a:xfrm>
          <a:prstGeom prst="rect">
            <a:avLst/>
          </a:prstGeom>
          <a:noFill/>
        </p:spPr>
        <p:txBody>
          <a:bodyPr wrap="square">
            <a:spAutoFit/>
          </a:bodyPr>
          <a:lstStyle/>
          <a:p>
            <a:pPr marL="285750" indent="-285750">
              <a:buFont typeface="Arial" panose="020B0604020202020204" pitchFamily="34" charset="0"/>
              <a:buChar char="•"/>
            </a:pPr>
            <a:r>
              <a:rPr lang="en-US" dirty="0"/>
              <a:t>Hard to Reach Veterans (Isolating Veterans/ Veterans not in VA care/ Rural Veterans / Transitioning to civilian)</a:t>
            </a:r>
          </a:p>
          <a:p>
            <a:pPr marL="285750" indent="-285750">
              <a:buFont typeface="Arial" panose="020B0604020202020204" pitchFamily="34" charset="0"/>
              <a:buChar char="•"/>
            </a:pPr>
            <a:r>
              <a:rPr lang="en-US" u="sng" dirty="0">
                <a:highlight>
                  <a:srgbClr val="FFFF00"/>
                </a:highlight>
              </a:rPr>
              <a:t>Continuity of Care* </a:t>
            </a:r>
          </a:p>
          <a:p>
            <a:pPr marL="285750" indent="-285750">
              <a:buFont typeface="Arial" panose="020B0604020202020204" pitchFamily="34" charset="0"/>
              <a:buChar char="•"/>
            </a:pPr>
            <a:r>
              <a:rPr lang="en-US" dirty="0"/>
              <a:t>Community Research (including family)</a:t>
            </a:r>
          </a:p>
          <a:p>
            <a:pPr marL="285750" indent="-285750">
              <a:buFont typeface="Arial" panose="020B0604020202020204" pitchFamily="34" charset="0"/>
              <a:buChar char="•"/>
            </a:pPr>
            <a:r>
              <a:rPr lang="en-US" dirty="0"/>
              <a:t>Developing Novel Treatments (including provider perspective) </a:t>
            </a:r>
          </a:p>
          <a:p>
            <a:pPr marL="285750" indent="-285750">
              <a:buFont typeface="Arial" panose="020B0604020202020204" pitchFamily="34" charset="0"/>
              <a:buChar char="•"/>
            </a:pPr>
            <a:r>
              <a:rPr lang="en-US" dirty="0"/>
              <a:t>Moral Injury/Spiritual</a:t>
            </a:r>
          </a:p>
          <a:p>
            <a:pPr marL="285750" indent="-285750">
              <a:buFont typeface="Arial" panose="020B0604020202020204" pitchFamily="34" charset="0"/>
              <a:buChar char="•"/>
            </a:pPr>
            <a:r>
              <a:rPr lang="en-US" dirty="0"/>
              <a:t>Lethal Means Safety </a:t>
            </a:r>
          </a:p>
          <a:p>
            <a:pPr marL="285750" indent="-285750">
              <a:buFont typeface="Arial" panose="020B0604020202020204" pitchFamily="34" charset="0"/>
              <a:buChar char="•"/>
            </a:pPr>
            <a:r>
              <a:rPr lang="en-US" dirty="0"/>
              <a:t>Messaging </a:t>
            </a:r>
          </a:p>
          <a:p>
            <a:pPr marL="285750" indent="-285750">
              <a:buFont typeface="Arial" panose="020B0604020202020204" pitchFamily="34" charset="0"/>
              <a:buChar char="•"/>
            </a:pPr>
            <a:r>
              <a:rPr lang="en-US" dirty="0"/>
              <a:t>Peer Support </a:t>
            </a:r>
          </a:p>
          <a:p>
            <a:pPr marL="285750" indent="-285750">
              <a:buFont typeface="Arial" panose="020B0604020202020204" pitchFamily="34" charset="0"/>
              <a:buChar char="•"/>
            </a:pPr>
            <a:r>
              <a:rPr lang="en-US" dirty="0"/>
              <a:t>Messaging</a:t>
            </a:r>
          </a:p>
          <a:p>
            <a:pPr marL="285750" indent="-285750">
              <a:buFont typeface="Arial" panose="020B0604020202020204" pitchFamily="34" charset="0"/>
              <a:buChar char="•"/>
            </a:pPr>
            <a:r>
              <a:rPr lang="en-US" dirty="0"/>
              <a:t>Data Studies  </a:t>
            </a:r>
          </a:p>
          <a:p>
            <a:pPr marL="285750" indent="-285750">
              <a:buFont typeface="Arial" panose="020B0604020202020204" pitchFamily="34" charset="0"/>
              <a:buChar char="•"/>
            </a:pPr>
            <a:r>
              <a:rPr lang="en-US" dirty="0"/>
              <a:t>Racial/Ethnic/Sexual Minorities</a:t>
            </a:r>
          </a:p>
          <a:p>
            <a:pPr marL="285750" indent="-285750">
              <a:buFont typeface="Arial" panose="020B0604020202020204" pitchFamily="34" charset="0"/>
              <a:buChar char="•"/>
            </a:pPr>
            <a:r>
              <a:rPr lang="en-US" dirty="0"/>
              <a:t>Brain/TBI/Genomics </a:t>
            </a:r>
            <a:r>
              <a:rPr lang="en-US" dirty="0">
                <a:highlight>
                  <a:srgbClr val="FFFF00"/>
                </a:highlight>
              </a:rPr>
              <a:t>(low priority)</a:t>
            </a:r>
          </a:p>
        </p:txBody>
      </p:sp>
      <p:sp>
        <p:nvSpPr>
          <p:cNvPr id="4" name="TextBox 3">
            <a:extLst>
              <a:ext uri="{FF2B5EF4-FFF2-40B4-BE49-F238E27FC236}">
                <a16:creationId xmlns:a16="http://schemas.microsoft.com/office/drawing/2014/main" id="{F39515ED-5DBB-17E6-BF8A-A47A404B0570}"/>
              </a:ext>
            </a:extLst>
          </p:cNvPr>
          <p:cNvSpPr txBox="1"/>
          <p:nvPr/>
        </p:nvSpPr>
        <p:spPr>
          <a:xfrm>
            <a:off x="5844616" y="5927939"/>
            <a:ext cx="5809119" cy="369332"/>
          </a:xfrm>
          <a:prstGeom prst="rect">
            <a:avLst/>
          </a:prstGeom>
          <a:noFill/>
        </p:spPr>
        <p:txBody>
          <a:bodyPr wrap="square" rtlCol="0">
            <a:spAutoFit/>
          </a:bodyPr>
          <a:lstStyle/>
          <a:p>
            <a:r>
              <a:rPr lang="en-US" dirty="0"/>
              <a:t>          </a:t>
            </a:r>
          </a:p>
        </p:txBody>
      </p:sp>
      <p:sp>
        <p:nvSpPr>
          <p:cNvPr id="5" name="TextBox 4">
            <a:extLst>
              <a:ext uri="{FF2B5EF4-FFF2-40B4-BE49-F238E27FC236}">
                <a16:creationId xmlns:a16="http://schemas.microsoft.com/office/drawing/2014/main" id="{FF0168A6-E59D-AAB1-86A0-12D2B56CCA38}"/>
              </a:ext>
            </a:extLst>
          </p:cNvPr>
          <p:cNvSpPr txBox="1"/>
          <p:nvPr/>
        </p:nvSpPr>
        <p:spPr>
          <a:xfrm>
            <a:off x="6284532" y="5721288"/>
            <a:ext cx="4089959" cy="369332"/>
          </a:xfrm>
          <a:prstGeom prst="rect">
            <a:avLst/>
          </a:prstGeom>
          <a:noFill/>
        </p:spPr>
        <p:txBody>
          <a:bodyPr wrap="square" rtlCol="0">
            <a:spAutoFit/>
          </a:bodyPr>
          <a:lstStyle/>
          <a:p>
            <a:r>
              <a:rPr lang="en-US" u="sng" dirty="0"/>
              <a:t>           </a:t>
            </a:r>
          </a:p>
        </p:txBody>
      </p:sp>
      <p:sp>
        <p:nvSpPr>
          <p:cNvPr id="8" name="TextBox 7">
            <a:extLst>
              <a:ext uri="{FF2B5EF4-FFF2-40B4-BE49-F238E27FC236}">
                <a16:creationId xmlns:a16="http://schemas.microsoft.com/office/drawing/2014/main" id="{B3900180-997D-7ECA-3B96-5FC9C5F79977}"/>
              </a:ext>
            </a:extLst>
          </p:cNvPr>
          <p:cNvSpPr txBox="1"/>
          <p:nvPr/>
        </p:nvSpPr>
        <p:spPr>
          <a:xfrm>
            <a:off x="5715000" y="5721288"/>
            <a:ext cx="6476998" cy="369332"/>
          </a:xfrm>
          <a:prstGeom prst="rect">
            <a:avLst/>
          </a:prstGeom>
          <a:noFill/>
        </p:spPr>
        <p:txBody>
          <a:bodyPr wrap="square" rtlCol="0">
            <a:spAutoFit/>
          </a:bodyPr>
          <a:lstStyle/>
          <a:p>
            <a:r>
              <a:rPr lang="en-US" dirty="0"/>
              <a:t>* - category not identified through investigator survey</a:t>
            </a:r>
          </a:p>
        </p:txBody>
      </p:sp>
    </p:spTree>
    <p:extLst>
      <p:ext uri="{BB962C8B-B14F-4D97-AF65-F5344CB8AC3E}">
        <p14:creationId xmlns:p14="http://schemas.microsoft.com/office/powerpoint/2010/main" val="2175673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6F4B7-6695-948C-598E-89BF796EEB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091592-55F0-9489-0B7D-0B89E1D98135}"/>
              </a:ext>
            </a:extLst>
          </p:cNvPr>
          <p:cNvSpPr>
            <a:spLocks noGrp="1"/>
          </p:cNvSpPr>
          <p:nvPr>
            <p:ph type="title"/>
          </p:nvPr>
        </p:nvSpPr>
        <p:spPr>
          <a:xfrm>
            <a:off x="390524" y="97245"/>
            <a:ext cx="11627417" cy="680223"/>
          </a:xfrm>
        </p:spPr>
        <p:txBody>
          <a:bodyPr/>
          <a:lstStyle/>
          <a:p>
            <a:r>
              <a:rPr lang="en-US" dirty="0"/>
              <a:t>Phase 2: VISN Suicide Prevention Lead – Open Discussion</a:t>
            </a:r>
          </a:p>
        </p:txBody>
      </p:sp>
      <p:sp>
        <p:nvSpPr>
          <p:cNvPr id="3" name="Slide Number Placeholder 2">
            <a:extLst>
              <a:ext uri="{FF2B5EF4-FFF2-40B4-BE49-F238E27FC236}">
                <a16:creationId xmlns:a16="http://schemas.microsoft.com/office/drawing/2014/main" id="{EAFD21CD-8DCF-F57D-96FA-1CEA951D879B}"/>
              </a:ext>
            </a:extLst>
          </p:cNvPr>
          <p:cNvSpPr>
            <a:spLocks noGrp="1"/>
          </p:cNvSpPr>
          <p:nvPr>
            <p:ph type="sldNum" sz="quarter" idx="12"/>
          </p:nvPr>
        </p:nvSpPr>
        <p:spPr>
          <a:xfrm>
            <a:off x="9274743" y="5361268"/>
            <a:ext cx="2743200" cy="365125"/>
          </a:xfrm>
        </p:spPr>
        <p:txBody>
          <a:bodyPr/>
          <a:lstStyle/>
          <a:p>
            <a:fld id="{670A9334-4E67-F94F-A05E-0CE8B74A054E}" type="slidenum">
              <a:rPr lang="en-US" smtClean="0"/>
              <a:t>39</a:t>
            </a:fld>
            <a:endParaRPr lang="en-US"/>
          </a:p>
        </p:txBody>
      </p:sp>
      <p:sp>
        <p:nvSpPr>
          <p:cNvPr id="6" name="TextBox 5">
            <a:extLst>
              <a:ext uri="{FF2B5EF4-FFF2-40B4-BE49-F238E27FC236}">
                <a16:creationId xmlns:a16="http://schemas.microsoft.com/office/drawing/2014/main" id="{E9CFBDA3-F3BD-8A98-A219-134D094B0AFF}"/>
              </a:ext>
            </a:extLst>
          </p:cNvPr>
          <p:cNvSpPr txBox="1"/>
          <p:nvPr/>
        </p:nvSpPr>
        <p:spPr>
          <a:xfrm>
            <a:off x="6545343" y="1136712"/>
            <a:ext cx="4786041" cy="369332"/>
          </a:xfrm>
          <a:prstGeom prst="rect">
            <a:avLst/>
          </a:prstGeom>
          <a:noFill/>
        </p:spPr>
        <p:txBody>
          <a:bodyPr wrap="square" rtlCol="0">
            <a:spAutoFit/>
          </a:bodyPr>
          <a:lstStyle/>
          <a:p>
            <a:pPr algn="ctr"/>
            <a:r>
              <a:rPr lang="en-US" b="1" u="sng" dirty="0"/>
              <a:t>Research Priorities Discussed during Meeting</a:t>
            </a:r>
          </a:p>
        </p:txBody>
      </p:sp>
      <p:cxnSp>
        <p:nvCxnSpPr>
          <p:cNvPr id="13" name="Straight Connector 12">
            <a:extLst>
              <a:ext uri="{FF2B5EF4-FFF2-40B4-BE49-F238E27FC236}">
                <a16:creationId xmlns:a16="http://schemas.microsoft.com/office/drawing/2014/main" id="{6BAD05E4-6F18-D515-7501-AA26618BC008}"/>
              </a:ext>
            </a:extLst>
          </p:cNvPr>
          <p:cNvCxnSpPr>
            <a:cxnSpLocks/>
          </p:cNvCxnSpPr>
          <p:nvPr/>
        </p:nvCxnSpPr>
        <p:spPr>
          <a:xfrm>
            <a:off x="6105427" y="1415207"/>
            <a:ext cx="0" cy="3281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4E44FFF-9287-1668-AC62-0BEBCAEEE3EA}"/>
              </a:ext>
            </a:extLst>
          </p:cNvPr>
          <p:cNvSpPr txBox="1"/>
          <p:nvPr/>
        </p:nvSpPr>
        <p:spPr>
          <a:xfrm>
            <a:off x="390525" y="1136712"/>
            <a:ext cx="5454091" cy="4078039"/>
          </a:xfrm>
          <a:prstGeom prst="rect">
            <a:avLst/>
          </a:prstGeom>
          <a:noFill/>
        </p:spPr>
        <p:txBody>
          <a:bodyPr wrap="square" rtlCol="0">
            <a:spAutoFit/>
          </a:bodyPr>
          <a:lstStyle/>
          <a:p>
            <a:pPr algn="ctr"/>
            <a:r>
              <a:rPr lang="en-US" b="1" u="sng" dirty="0"/>
              <a:t>Key Questions for Audience: </a:t>
            </a:r>
          </a:p>
          <a:p>
            <a:endParaRPr lang="en-US" dirty="0"/>
          </a:p>
          <a:p>
            <a:pPr marL="342900" marR="0" indent="-342900" algn="l">
              <a:spcBef>
                <a:spcPts val="0"/>
              </a:spcBef>
              <a:spcAft>
                <a:spcPts val="600"/>
              </a:spcAft>
              <a:buFont typeface="+mj-lt"/>
              <a:buAutoNum type="arabicPeriod"/>
            </a:pPr>
            <a:r>
              <a:rPr lang="en-US" sz="1600" b="0" i="0" dirty="0">
                <a:solidFill>
                  <a:schemeClr val="tx1"/>
                </a:solidFill>
                <a:effectLst/>
                <a:latin typeface="Calibri" panose="020F0502020204030204" pitchFamily="34" charset="0"/>
              </a:rPr>
              <a:t> </a:t>
            </a:r>
            <a:r>
              <a:rPr lang="en-US" sz="1600" dirty="0">
                <a:solidFill>
                  <a:schemeClr val="tx1"/>
                </a:solidFill>
                <a:latin typeface="Calibri" panose="020F0502020204030204" pitchFamily="34" charset="0"/>
              </a:rPr>
              <a:t>W</a:t>
            </a:r>
            <a:r>
              <a:rPr lang="en-US" sz="1600" b="0" i="0" dirty="0">
                <a:solidFill>
                  <a:schemeClr val="tx1"/>
                </a:solidFill>
                <a:effectLst/>
                <a:latin typeface="Calibri" panose="020F0502020204030204" pitchFamily="34" charset="0"/>
              </a:rPr>
              <a:t>hat areas </a:t>
            </a:r>
            <a:r>
              <a:rPr lang="en-US" sz="1600" dirty="0">
                <a:solidFill>
                  <a:schemeClr val="tx1"/>
                </a:solidFill>
                <a:latin typeface="Calibri" panose="020F0502020204030204" pitchFamily="34" charset="0"/>
              </a:rPr>
              <a:t>in </a:t>
            </a:r>
            <a:r>
              <a:rPr lang="en-US" sz="1600" b="0" i="0" dirty="0">
                <a:solidFill>
                  <a:schemeClr val="tx1"/>
                </a:solidFill>
                <a:effectLst/>
                <a:latin typeface="Calibri" panose="020F0502020204030204" pitchFamily="34" charset="0"/>
              </a:rPr>
              <a:t>suicide prevention do you think needs more research to support your clinical decision-making?</a:t>
            </a:r>
          </a:p>
          <a:p>
            <a:pPr marL="342900" marR="0" indent="-342900" algn="l">
              <a:spcBef>
                <a:spcPts val="0"/>
              </a:spcBef>
              <a:spcAft>
                <a:spcPts val="600"/>
              </a:spcAft>
              <a:buFont typeface="+mj-lt"/>
              <a:buAutoNum type="arabicPeriod"/>
            </a:pPr>
            <a:r>
              <a:rPr lang="en-US" sz="1600" b="0" i="0" dirty="0">
                <a:solidFill>
                  <a:schemeClr val="tx1"/>
                </a:solidFill>
                <a:effectLst/>
                <a:latin typeface="Calibri" panose="020F0502020204030204" pitchFamily="34" charset="0"/>
              </a:rPr>
              <a:t>How does your program implement current research evidence or data regarding assessing suicide risk?  What would make risk assessment </a:t>
            </a:r>
            <a:r>
              <a:rPr lang="en-US" sz="1600" dirty="0">
                <a:solidFill>
                  <a:schemeClr val="tx1"/>
                </a:solidFill>
                <a:latin typeface="Calibri" panose="020F0502020204030204" pitchFamily="34" charset="0"/>
              </a:rPr>
              <a:t>processes or resulting </a:t>
            </a:r>
            <a:r>
              <a:rPr lang="en-US" sz="1600" b="0" i="0" dirty="0">
                <a:solidFill>
                  <a:schemeClr val="tx1"/>
                </a:solidFill>
                <a:effectLst/>
                <a:latin typeface="Calibri" panose="020F0502020204030204" pitchFamily="34" charset="0"/>
              </a:rPr>
              <a:t>risk information more useful or actionable?</a:t>
            </a:r>
          </a:p>
          <a:p>
            <a:pPr marL="342900" marR="0" indent="-342900" algn="l">
              <a:spcBef>
                <a:spcPts val="0"/>
              </a:spcBef>
              <a:spcAft>
                <a:spcPts val="600"/>
              </a:spcAft>
              <a:buFont typeface="+mj-lt"/>
              <a:buAutoNum type="arabicPeriod"/>
            </a:pPr>
            <a:r>
              <a:rPr lang="en-US" sz="1600" b="0" i="0" dirty="0">
                <a:solidFill>
                  <a:schemeClr val="tx1"/>
                </a:solidFill>
                <a:effectLst/>
                <a:latin typeface="Calibri" panose="020F0502020204030204" pitchFamily="34" charset="0"/>
              </a:rPr>
              <a:t>How do you use the information you have now regarding effectiveness of suicide prevention interventions and treatments? What new information would help your program make evidence-informed treatment planning decisions?</a:t>
            </a:r>
          </a:p>
          <a:p>
            <a:pPr marL="342900" marR="0" indent="-342900" algn="l">
              <a:spcBef>
                <a:spcPts val="0"/>
              </a:spcBef>
              <a:spcAft>
                <a:spcPts val="600"/>
              </a:spcAft>
              <a:buFont typeface="+mj-lt"/>
              <a:buAutoNum type="arabicPeriod"/>
            </a:pPr>
            <a:r>
              <a:rPr lang="en-US" sz="1600" dirty="0">
                <a:solidFill>
                  <a:schemeClr val="tx1"/>
                </a:solidFill>
                <a:latin typeface="Calibri" panose="020F0502020204030204" pitchFamily="34" charset="0"/>
              </a:rPr>
              <a:t>Are there certain patient characteristics that are important to study or to include in VA research?</a:t>
            </a:r>
            <a:endParaRPr lang="en-US" sz="1600" b="0" i="0" dirty="0">
              <a:solidFill>
                <a:schemeClr val="tx1"/>
              </a:solidFill>
              <a:effectLst/>
              <a:latin typeface="Calibri" panose="020F0502020204030204" pitchFamily="34" charset="0"/>
            </a:endParaRPr>
          </a:p>
        </p:txBody>
      </p:sp>
      <p:sp>
        <p:nvSpPr>
          <p:cNvPr id="11" name="TextBox 10">
            <a:extLst>
              <a:ext uri="{FF2B5EF4-FFF2-40B4-BE49-F238E27FC236}">
                <a16:creationId xmlns:a16="http://schemas.microsoft.com/office/drawing/2014/main" id="{38227372-E67D-60E7-C2DC-2CCDAF30CED4}"/>
              </a:ext>
            </a:extLst>
          </p:cNvPr>
          <p:cNvSpPr txBox="1"/>
          <p:nvPr/>
        </p:nvSpPr>
        <p:spPr>
          <a:xfrm>
            <a:off x="6545344" y="1506044"/>
            <a:ext cx="5256130" cy="3970318"/>
          </a:xfrm>
          <a:prstGeom prst="rect">
            <a:avLst/>
          </a:prstGeom>
          <a:noFill/>
        </p:spPr>
        <p:txBody>
          <a:bodyPr wrap="square">
            <a:spAutoFit/>
          </a:bodyPr>
          <a:lstStyle/>
          <a:p>
            <a:pPr marL="285750" indent="-285750">
              <a:buFont typeface="Arial" panose="020B0604020202020204" pitchFamily="34" charset="0"/>
              <a:buChar char="•"/>
            </a:pPr>
            <a:r>
              <a:rPr lang="en-US" dirty="0">
                <a:highlight>
                  <a:srgbClr val="FFFF00"/>
                </a:highlight>
              </a:rPr>
              <a:t>Risk Identification Process*</a:t>
            </a:r>
          </a:p>
          <a:p>
            <a:pPr marL="742950" lvl="1" indent="-285750">
              <a:buFont typeface="Arial" panose="020B0604020202020204" pitchFamily="34" charset="0"/>
              <a:buChar char="•"/>
            </a:pPr>
            <a:r>
              <a:rPr lang="en-US" dirty="0">
                <a:highlight>
                  <a:srgbClr val="FFFF00"/>
                </a:highlight>
              </a:rPr>
              <a:t>Needs modification </a:t>
            </a:r>
          </a:p>
          <a:p>
            <a:pPr marL="742950" lvl="1" indent="-285750">
              <a:buFont typeface="Arial" panose="020B0604020202020204" pitchFamily="34" charset="0"/>
              <a:buChar char="•"/>
            </a:pPr>
            <a:r>
              <a:rPr lang="en-US" dirty="0">
                <a:highlight>
                  <a:srgbClr val="FFFF00"/>
                </a:highlight>
              </a:rPr>
              <a:t>Clinician burden too high</a:t>
            </a:r>
          </a:p>
          <a:p>
            <a:pPr marL="285750" indent="-285750">
              <a:buFont typeface="Arial" panose="020B0604020202020204" pitchFamily="34" charset="0"/>
              <a:buChar char="•"/>
            </a:pPr>
            <a:r>
              <a:rPr lang="en-US" dirty="0">
                <a:highlight>
                  <a:srgbClr val="FFFF00"/>
                </a:highlight>
              </a:rPr>
              <a:t>Clinical Trial Feasibility*</a:t>
            </a:r>
          </a:p>
          <a:p>
            <a:pPr marL="742950" lvl="1" indent="-285750">
              <a:buFont typeface="Arial" panose="020B0604020202020204" pitchFamily="34" charset="0"/>
              <a:buChar char="•"/>
            </a:pPr>
            <a:r>
              <a:rPr lang="en-US" dirty="0">
                <a:highlight>
                  <a:srgbClr val="FFFF00"/>
                </a:highlight>
              </a:rPr>
              <a:t>Psychotherapy </a:t>
            </a:r>
          </a:p>
          <a:p>
            <a:pPr marL="742950" lvl="1" indent="-285750">
              <a:buFont typeface="Arial" panose="020B0604020202020204" pitchFamily="34" charset="0"/>
              <a:buChar char="•"/>
            </a:pPr>
            <a:r>
              <a:rPr lang="en-US" dirty="0">
                <a:highlight>
                  <a:srgbClr val="FFFF00"/>
                </a:highlight>
              </a:rPr>
              <a:t>Small trials will not advance practice</a:t>
            </a:r>
          </a:p>
          <a:p>
            <a:pPr marL="285750" indent="-285750">
              <a:buFont typeface="Arial" panose="020B0604020202020204" pitchFamily="34" charset="0"/>
              <a:buChar char="•"/>
            </a:pPr>
            <a:r>
              <a:rPr lang="en-US" dirty="0"/>
              <a:t>Community Interventions</a:t>
            </a:r>
          </a:p>
          <a:p>
            <a:pPr marL="285750" indent="-285750">
              <a:buFont typeface="Arial" panose="020B0604020202020204" pitchFamily="34" charset="0"/>
              <a:buChar char="•"/>
            </a:pPr>
            <a:r>
              <a:rPr lang="en-US" dirty="0"/>
              <a:t>Education, Training, and Messaging</a:t>
            </a:r>
          </a:p>
          <a:p>
            <a:pPr marL="285750" indent="-285750">
              <a:buFont typeface="Arial" panose="020B0604020202020204" pitchFamily="34" charset="0"/>
              <a:buChar char="•"/>
            </a:pPr>
            <a:r>
              <a:rPr lang="en-US" dirty="0"/>
              <a:t>Firearms, Lethal Means Safety</a:t>
            </a:r>
          </a:p>
          <a:p>
            <a:pPr marL="285750" indent="-285750">
              <a:buFont typeface="Arial" panose="020B0604020202020204" pitchFamily="34" charset="0"/>
              <a:buChar char="•"/>
            </a:pPr>
            <a:r>
              <a:rPr lang="en-US" dirty="0"/>
              <a:t>Safety Planning</a:t>
            </a:r>
          </a:p>
          <a:p>
            <a:pPr marL="285750" indent="-285750">
              <a:buFont typeface="Arial" panose="020B0604020202020204" pitchFamily="34" charset="0"/>
              <a:buChar char="•"/>
            </a:pPr>
            <a:r>
              <a:rPr lang="en-US" dirty="0"/>
              <a:t>Older Veterans</a:t>
            </a:r>
          </a:p>
          <a:p>
            <a:pPr marL="285750" indent="-285750">
              <a:buFont typeface="Arial" panose="020B0604020202020204" pitchFamily="34" charset="0"/>
              <a:buChar char="•"/>
            </a:pPr>
            <a:r>
              <a:rPr lang="en-US" dirty="0"/>
              <a:t>Female Veterans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44CD185E-5D98-BF5F-5BC7-01437E22EA93}"/>
              </a:ext>
            </a:extLst>
          </p:cNvPr>
          <p:cNvSpPr txBox="1"/>
          <p:nvPr/>
        </p:nvSpPr>
        <p:spPr>
          <a:xfrm>
            <a:off x="6105427" y="5232046"/>
            <a:ext cx="6476998" cy="369332"/>
          </a:xfrm>
          <a:prstGeom prst="rect">
            <a:avLst/>
          </a:prstGeom>
          <a:noFill/>
        </p:spPr>
        <p:txBody>
          <a:bodyPr wrap="square" rtlCol="0">
            <a:spAutoFit/>
          </a:bodyPr>
          <a:lstStyle/>
          <a:p>
            <a:r>
              <a:rPr lang="en-US" dirty="0"/>
              <a:t>* - similar category / different perspective </a:t>
            </a:r>
          </a:p>
        </p:txBody>
      </p:sp>
    </p:spTree>
    <p:extLst>
      <p:ext uri="{BB962C8B-B14F-4D97-AF65-F5344CB8AC3E}">
        <p14:creationId xmlns:p14="http://schemas.microsoft.com/office/powerpoint/2010/main" val="167522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47DAF-6CD0-29EE-96AB-164E25CE8E14}"/>
              </a:ext>
            </a:extLst>
          </p:cNvPr>
          <p:cNvSpPr>
            <a:spLocks noGrp="1"/>
          </p:cNvSpPr>
          <p:nvPr>
            <p:ph type="title"/>
          </p:nvPr>
        </p:nvSpPr>
        <p:spPr/>
        <p:txBody>
          <a:bodyPr/>
          <a:lstStyle/>
          <a:p>
            <a:r>
              <a:rPr lang="en-US" sz="3600" dirty="0"/>
              <a:t>Portfolio Stand-up Progress</a:t>
            </a:r>
          </a:p>
        </p:txBody>
      </p:sp>
      <p:graphicFrame>
        <p:nvGraphicFramePr>
          <p:cNvPr id="4" name="Diagram 3">
            <a:extLst>
              <a:ext uri="{FF2B5EF4-FFF2-40B4-BE49-F238E27FC236}">
                <a16:creationId xmlns:a16="http://schemas.microsoft.com/office/drawing/2014/main" id="{B5CEFFB2-3CD3-6E9E-30FF-E4A11F036483}"/>
              </a:ext>
            </a:extLst>
          </p:cNvPr>
          <p:cNvGraphicFramePr/>
          <p:nvPr>
            <p:extLst>
              <p:ext uri="{D42A27DB-BD31-4B8C-83A1-F6EECF244321}">
                <p14:modId xmlns:p14="http://schemas.microsoft.com/office/powerpoint/2010/main" val="2272803774"/>
              </p:ext>
            </p:extLst>
          </p:nvPr>
        </p:nvGraphicFramePr>
        <p:xfrm>
          <a:off x="134151" y="1984408"/>
          <a:ext cx="11923697" cy="3436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C5C97DB-DC27-1CCF-1947-88FCBD583601}"/>
              </a:ext>
            </a:extLst>
          </p:cNvPr>
          <p:cNvSpPr txBox="1"/>
          <p:nvPr/>
        </p:nvSpPr>
        <p:spPr>
          <a:xfrm>
            <a:off x="372862" y="1025622"/>
            <a:ext cx="11611992" cy="646331"/>
          </a:xfrm>
          <a:prstGeom prst="rect">
            <a:avLst/>
          </a:prstGeom>
          <a:noFill/>
        </p:spPr>
        <p:txBody>
          <a:bodyPr wrap="square" rtlCol="0">
            <a:spAutoFit/>
          </a:bodyPr>
          <a:lstStyle/>
          <a:p>
            <a:r>
              <a:rPr lang="en-US" i="1" dirty="0"/>
              <a:t>Based on the Suicide Prevention workplan, the team plans to complete the designated documents by the end of these months. </a:t>
            </a:r>
          </a:p>
        </p:txBody>
      </p:sp>
      <p:sp>
        <p:nvSpPr>
          <p:cNvPr id="6" name="TextBox 5">
            <a:extLst>
              <a:ext uri="{FF2B5EF4-FFF2-40B4-BE49-F238E27FC236}">
                <a16:creationId xmlns:a16="http://schemas.microsoft.com/office/drawing/2014/main" id="{71AD9A64-BB75-6E6F-9C07-3C1D851160F1}"/>
              </a:ext>
            </a:extLst>
          </p:cNvPr>
          <p:cNvSpPr txBox="1"/>
          <p:nvPr/>
        </p:nvSpPr>
        <p:spPr>
          <a:xfrm>
            <a:off x="4741682" y="2088103"/>
            <a:ext cx="2809188" cy="369332"/>
          </a:xfrm>
          <a:prstGeom prst="rect">
            <a:avLst/>
          </a:prstGeom>
          <a:noFill/>
        </p:spPr>
        <p:txBody>
          <a:bodyPr wrap="square" rtlCol="0">
            <a:spAutoFit/>
          </a:bodyPr>
          <a:lstStyle/>
          <a:p>
            <a:pPr algn="ctr"/>
            <a:r>
              <a:rPr lang="en-US" i="1" dirty="0"/>
              <a:t>November – May 2024</a:t>
            </a:r>
          </a:p>
        </p:txBody>
      </p:sp>
      <p:sp>
        <p:nvSpPr>
          <p:cNvPr id="8" name="TextBox 7">
            <a:extLst>
              <a:ext uri="{FF2B5EF4-FFF2-40B4-BE49-F238E27FC236}">
                <a16:creationId xmlns:a16="http://schemas.microsoft.com/office/drawing/2014/main" id="{9876A269-BE29-1308-CDD4-4B47FEC77FCB}"/>
              </a:ext>
            </a:extLst>
          </p:cNvPr>
          <p:cNvSpPr txBox="1"/>
          <p:nvPr/>
        </p:nvSpPr>
        <p:spPr>
          <a:xfrm>
            <a:off x="8757500" y="2088103"/>
            <a:ext cx="2809188" cy="369332"/>
          </a:xfrm>
          <a:prstGeom prst="rect">
            <a:avLst/>
          </a:prstGeom>
          <a:noFill/>
        </p:spPr>
        <p:txBody>
          <a:bodyPr wrap="square" rtlCol="0">
            <a:spAutoFit/>
          </a:bodyPr>
          <a:lstStyle/>
          <a:p>
            <a:pPr algn="ctr"/>
            <a:r>
              <a:rPr lang="en-US" i="1" dirty="0"/>
              <a:t>May - June 2024</a:t>
            </a:r>
          </a:p>
        </p:txBody>
      </p:sp>
      <p:sp>
        <p:nvSpPr>
          <p:cNvPr id="3" name="TextBox 2">
            <a:extLst>
              <a:ext uri="{FF2B5EF4-FFF2-40B4-BE49-F238E27FC236}">
                <a16:creationId xmlns:a16="http://schemas.microsoft.com/office/drawing/2014/main" id="{317E209E-941F-309B-0783-684EC708D3CB}"/>
              </a:ext>
            </a:extLst>
          </p:cNvPr>
          <p:cNvSpPr txBox="1"/>
          <p:nvPr/>
        </p:nvSpPr>
        <p:spPr>
          <a:xfrm>
            <a:off x="372861" y="5495925"/>
            <a:ext cx="6685163" cy="369332"/>
          </a:xfrm>
          <a:prstGeom prst="rect">
            <a:avLst/>
          </a:prstGeom>
          <a:noFill/>
        </p:spPr>
        <p:txBody>
          <a:bodyPr wrap="square" rtlCol="0">
            <a:spAutoFit/>
          </a:bodyPr>
          <a:lstStyle/>
          <a:p>
            <a:r>
              <a:rPr lang="en-US" dirty="0"/>
              <a:t>* currently under ISRM consideration following minor edits</a:t>
            </a:r>
          </a:p>
        </p:txBody>
      </p:sp>
    </p:spTree>
    <p:extLst>
      <p:ext uri="{BB962C8B-B14F-4D97-AF65-F5344CB8AC3E}">
        <p14:creationId xmlns:p14="http://schemas.microsoft.com/office/powerpoint/2010/main" val="411761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7F30-9687-3C6A-ABA7-548A70A16678}"/>
              </a:ext>
            </a:extLst>
          </p:cNvPr>
          <p:cNvSpPr>
            <a:spLocks noGrp="1"/>
          </p:cNvSpPr>
          <p:nvPr>
            <p:ph type="title"/>
          </p:nvPr>
        </p:nvSpPr>
        <p:spPr/>
        <p:txBody>
          <a:bodyPr/>
          <a:lstStyle/>
          <a:p>
            <a:r>
              <a:rPr lang="en-US" dirty="0"/>
              <a:t>Executive Committee Charter - Updates</a:t>
            </a:r>
          </a:p>
        </p:txBody>
      </p:sp>
      <p:sp>
        <p:nvSpPr>
          <p:cNvPr id="3" name="Content Placeholder 2">
            <a:extLst>
              <a:ext uri="{FF2B5EF4-FFF2-40B4-BE49-F238E27FC236}">
                <a16:creationId xmlns:a16="http://schemas.microsoft.com/office/drawing/2014/main" id="{9DF072B3-8240-9599-DE14-99C6525C9437}"/>
              </a:ext>
            </a:extLst>
          </p:cNvPr>
          <p:cNvSpPr>
            <a:spLocks noGrp="1"/>
          </p:cNvSpPr>
          <p:nvPr>
            <p:ph idx="1"/>
          </p:nvPr>
        </p:nvSpPr>
        <p:spPr/>
        <p:txBody>
          <a:bodyPr/>
          <a:lstStyle/>
          <a:p>
            <a:r>
              <a:rPr lang="en-US" dirty="0"/>
              <a:t>Executive Steering Committee Charter Issues</a:t>
            </a:r>
          </a:p>
          <a:p>
            <a:pPr lvl="1"/>
            <a:r>
              <a:rPr lang="en-US" dirty="0"/>
              <a:t>Concerns that investigators have advanced knowledge of issues discussed by committee.</a:t>
            </a:r>
          </a:p>
          <a:p>
            <a:pPr lvl="2"/>
            <a:r>
              <a:rPr lang="en-US" i="1" dirty="0"/>
              <a:t>Addressed through conflict of interest policy </a:t>
            </a:r>
          </a:p>
          <a:p>
            <a:pPr lvl="3"/>
            <a:r>
              <a:rPr lang="en-US" dirty="0"/>
              <a:t>Minutes published within week of meeting </a:t>
            </a:r>
          </a:p>
          <a:p>
            <a:pPr lvl="3"/>
            <a:r>
              <a:rPr lang="en-US" dirty="0"/>
              <a:t>Meeting discussion will be broadcast via TEAMS or WEBEX</a:t>
            </a:r>
          </a:p>
          <a:p>
            <a:pPr lvl="3"/>
            <a:r>
              <a:rPr lang="en-US" dirty="0"/>
              <a:t>Conflicted members will not be present for voting (closed session – no identification of individual voting and no broadcast)</a:t>
            </a:r>
          </a:p>
          <a:p>
            <a:r>
              <a:rPr lang="en-US" dirty="0"/>
              <a:t>Proposed members who are not Federal Employees</a:t>
            </a:r>
          </a:p>
          <a:p>
            <a:pPr lvl="1"/>
            <a:r>
              <a:rPr lang="en-US" sz="1800" dirty="0">
                <a:effectLst/>
                <a:latin typeface="Calibri" panose="020F0502020204030204" pitchFamily="34" charset="0"/>
                <a:ea typeface="Calibri" panose="020F0502020204030204" pitchFamily="34" charset="0"/>
              </a:rPr>
              <a:t>If the committee includes non-federal members, then committee needs to be established as a subcommittee of an existing FACA committee</a:t>
            </a:r>
            <a:endParaRPr lang="en-US" dirty="0"/>
          </a:p>
          <a:p>
            <a:pPr marL="1371600" lvl="3" indent="0">
              <a:buNone/>
            </a:pPr>
            <a:r>
              <a:rPr lang="en-US" i="1" dirty="0"/>
              <a:t>Addressed through eliminating the one (proposed) non-federal employee.</a:t>
            </a:r>
          </a:p>
          <a:p>
            <a:pPr marL="1371600" lvl="3" indent="0">
              <a:buNone/>
            </a:pPr>
            <a:endParaRPr lang="en-US" dirty="0"/>
          </a:p>
        </p:txBody>
      </p:sp>
    </p:spTree>
    <p:extLst>
      <p:ext uri="{BB962C8B-B14F-4D97-AF65-F5344CB8AC3E}">
        <p14:creationId xmlns:p14="http://schemas.microsoft.com/office/powerpoint/2010/main" val="1025766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827506-97D1-9375-B743-C8477ED3BE40}"/>
              </a:ext>
            </a:extLst>
          </p:cNvPr>
          <p:cNvSpPr>
            <a:spLocks noGrp="1"/>
          </p:cNvSpPr>
          <p:nvPr>
            <p:ph type="title"/>
          </p:nvPr>
        </p:nvSpPr>
        <p:spPr/>
        <p:txBody>
          <a:bodyPr/>
          <a:lstStyle/>
          <a:p>
            <a:r>
              <a:rPr lang="en-US" sz="2800" dirty="0"/>
              <a:t>Changes in approach to offering specific RFAs -  The Problem</a:t>
            </a:r>
            <a:endParaRPr lang="en-US" sz="2800" b="0" dirty="0"/>
          </a:p>
        </p:txBody>
      </p:sp>
      <p:sp>
        <p:nvSpPr>
          <p:cNvPr id="5" name="Slide Number Placeholder 4">
            <a:extLst>
              <a:ext uri="{FF2B5EF4-FFF2-40B4-BE49-F238E27FC236}">
                <a16:creationId xmlns:a16="http://schemas.microsoft.com/office/drawing/2014/main" id="{77929D9D-3A5A-1369-BA86-E04F8001A9A5}"/>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3" name="Table 12">
            <a:extLst>
              <a:ext uri="{FF2B5EF4-FFF2-40B4-BE49-F238E27FC236}">
                <a16:creationId xmlns:a16="http://schemas.microsoft.com/office/drawing/2014/main" id="{684AD5BC-A83D-6291-DAF4-59B363DF1026}"/>
              </a:ext>
            </a:extLst>
          </p:cNvPr>
          <p:cNvGraphicFramePr>
            <a:graphicFrameLocks noGrp="1"/>
          </p:cNvGraphicFramePr>
          <p:nvPr/>
        </p:nvGraphicFramePr>
        <p:xfrm>
          <a:off x="233648" y="988634"/>
          <a:ext cx="11265731" cy="3719189"/>
        </p:xfrm>
        <a:graphic>
          <a:graphicData uri="http://schemas.openxmlformats.org/drawingml/2006/table">
            <a:tbl>
              <a:tblPr/>
              <a:tblGrid>
                <a:gridCol w="661898">
                  <a:extLst>
                    <a:ext uri="{9D8B030D-6E8A-4147-A177-3AD203B41FA5}">
                      <a16:colId xmlns:a16="http://schemas.microsoft.com/office/drawing/2014/main" val="2963516928"/>
                    </a:ext>
                  </a:extLst>
                </a:gridCol>
                <a:gridCol w="2558716">
                  <a:extLst>
                    <a:ext uri="{9D8B030D-6E8A-4147-A177-3AD203B41FA5}">
                      <a16:colId xmlns:a16="http://schemas.microsoft.com/office/drawing/2014/main" val="472389670"/>
                    </a:ext>
                  </a:extLst>
                </a:gridCol>
                <a:gridCol w="4890988">
                  <a:extLst>
                    <a:ext uri="{9D8B030D-6E8A-4147-A177-3AD203B41FA5}">
                      <a16:colId xmlns:a16="http://schemas.microsoft.com/office/drawing/2014/main" val="4149208525"/>
                    </a:ext>
                  </a:extLst>
                </a:gridCol>
                <a:gridCol w="3154129">
                  <a:extLst>
                    <a:ext uri="{9D8B030D-6E8A-4147-A177-3AD203B41FA5}">
                      <a16:colId xmlns:a16="http://schemas.microsoft.com/office/drawing/2014/main" val="2202246077"/>
                    </a:ext>
                  </a:extLst>
                </a:gridCol>
              </a:tblGrid>
              <a:tr h="563474">
                <a:tc>
                  <a:txBody>
                    <a:bodyPr/>
                    <a:lstStyle/>
                    <a:p>
                      <a:pPr algn="l" rtl="0" fontAlgn="base"/>
                      <a:r>
                        <a:rPr lang="en-US" sz="1400" b="0" i="0">
                          <a:solidFill>
                            <a:schemeClr val="bg1"/>
                          </a:solidFill>
                          <a:effectLst/>
                          <a:latin typeface="+mn-lt"/>
                        </a:rPr>
                        <a:t>#</a:t>
                      </a:r>
                    </a:p>
                  </a:txBody>
                  <a:tcPr marL="53065" marR="53065" marT="26533" marB="2653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1D3D78"/>
                      </a:solidFill>
                      <a:prstDash val="solid"/>
                      <a:round/>
                      <a:headEnd type="none" w="med" len="med"/>
                      <a:tailEnd type="none" w="med" len="med"/>
                    </a:lnB>
                    <a:solidFill>
                      <a:srgbClr val="002F56"/>
                    </a:solidFill>
                  </a:tcPr>
                </a:tc>
                <a:tc>
                  <a:txBody>
                    <a:bodyPr/>
                    <a:lstStyle/>
                    <a:p>
                      <a:pPr marL="0" indent="0">
                        <a:buNone/>
                      </a:pPr>
                      <a:r>
                        <a:rPr lang="en-US" sz="1400" b="1">
                          <a:solidFill>
                            <a:schemeClr val="bg1"/>
                          </a:solidFill>
                          <a:latin typeface="+mn-lt"/>
                        </a:rPr>
                        <a:t>Current Issue</a:t>
                      </a:r>
                    </a:p>
                  </a:txBody>
                  <a:tcPr marL="53065" marR="53065" marT="26533" marB="2653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1D3D78"/>
                      </a:solidFill>
                      <a:prstDash val="solid"/>
                      <a:round/>
                      <a:headEnd type="none" w="med" len="med"/>
                      <a:tailEnd type="none" w="med" len="med"/>
                    </a:lnB>
                    <a:solidFill>
                      <a:srgbClr val="002F56"/>
                    </a:solidFill>
                  </a:tcPr>
                </a:tc>
                <a:tc>
                  <a:txBody>
                    <a:bodyPr/>
                    <a:lstStyle/>
                    <a:p>
                      <a:pPr algn="l" rtl="0" fontAlgn="base"/>
                      <a:r>
                        <a:rPr lang="en-US" sz="1400" b="1" i="0">
                          <a:solidFill>
                            <a:srgbClr val="FFFFFF"/>
                          </a:solidFill>
                          <a:effectLst/>
                          <a:latin typeface="+mn-lt"/>
                        </a:rPr>
                        <a:t>Details/Examples</a:t>
                      </a:r>
                      <a:endParaRPr lang="en-US" sz="1400" b="0" i="0">
                        <a:solidFill>
                          <a:srgbClr val="000000"/>
                        </a:solidFill>
                        <a:effectLst/>
                        <a:latin typeface="+mn-lt"/>
                      </a:endParaRPr>
                    </a:p>
                  </a:txBody>
                  <a:tcPr marL="53065" marR="53065" marT="26533" marB="2653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1D3D78"/>
                      </a:solidFill>
                      <a:prstDash val="solid"/>
                      <a:round/>
                      <a:headEnd type="none" w="med" len="med"/>
                      <a:tailEnd type="none" w="med" len="med"/>
                    </a:lnB>
                    <a:solidFill>
                      <a:srgbClr val="002F56"/>
                    </a:solidFill>
                  </a:tcPr>
                </a:tc>
                <a:tc>
                  <a:txBody>
                    <a:bodyPr/>
                    <a:lstStyle/>
                    <a:p>
                      <a:pPr algn="l" rtl="0" fontAlgn="base"/>
                      <a:r>
                        <a:rPr lang="en-US" sz="1400" b="1" i="0">
                          <a:solidFill>
                            <a:srgbClr val="FFFFFF"/>
                          </a:solidFill>
                          <a:effectLst/>
                          <a:latin typeface="+mn-lt"/>
                        </a:rPr>
                        <a:t>Challenges Caused</a:t>
                      </a:r>
                      <a:endParaRPr lang="en-US" sz="1400" b="0" i="0">
                        <a:solidFill>
                          <a:srgbClr val="000000"/>
                        </a:solidFill>
                        <a:effectLst/>
                        <a:latin typeface="+mn-lt"/>
                      </a:endParaRPr>
                    </a:p>
                  </a:txBody>
                  <a:tcPr marL="53065" marR="53065" marT="26533" marB="2653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1D3D78"/>
                      </a:solidFill>
                      <a:prstDash val="solid"/>
                      <a:round/>
                      <a:headEnd type="none" w="med" len="med"/>
                      <a:tailEnd type="none" w="med" len="med"/>
                    </a:lnB>
                    <a:solidFill>
                      <a:srgbClr val="002F56"/>
                    </a:solidFill>
                  </a:tcPr>
                </a:tc>
                <a:extLst>
                  <a:ext uri="{0D108BD9-81ED-4DB2-BD59-A6C34878D82A}">
                    <a16:rowId xmlns:a16="http://schemas.microsoft.com/office/drawing/2014/main" val="1046947501"/>
                  </a:ext>
                </a:extLst>
              </a:tr>
              <a:tr h="1153385">
                <a:tc>
                  <a:txBody>
                    <a:bodyPr/>
                    <a:lstStyle/>
                    <a:p>
                      <a:pPr algn="l" rtl="0" fontAlgn="base"/>
                      <a:r>
                        <a:rPr lang="en-US" sz="3200" b="1" i="0">
                          <a:solidFill>
                            <a:srgbClr val="000000"/>
                          </a:solidFill>
                          <a:effectLst/>
                          <a:latin typeface="+mn-lt"/>
                        </a:rPr>
                        <a:t>1</a:t>
                      </a:r>
                    </a:p>
                  </a:txBody>
                  <a:tcPr marL="53065" marR="53065" marT="26533" marB="2653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1D3D78"/>
                      </a:solidFill>
                      <a:prstDash val="solid"/>
                      <a:round/>
                      <a:headEnd type="none" w="med" len="med"/>
                      <a:tailEnd type="none" w="med" len="med"/>
                    </a:lnT>
                    <a:lnB w="6350" cap="flat" cmpd="sng" algn="ctr">
                      <a:solidFill>
                        <a:srgbClr val="1D3D78"/>
                      </a:solidFill>
                      <a:prstDash val="solid"/>
                      <a:round/>
                      <a:headEnd type="none" w="med" len="med"/>
                      <a:tailEnd type="none" w="med" len="med"/>
                    </a:lnB>
                    <a:solidFill>
                      <a:srgbClr val="FFFFFF"/>
                    </a:solidFill>
                  </a:tcPr>
                </a:tc>
                <a:tc>
                  <a:txBody>
                    <a:bodyPr/>
                    <a:lstStyle/>
                    <a:p>
                      <a:pPr algn="l" rtl="0" fontAlgn="base">
                        <a:buFont typeface="Arial" panose="020B0604020202020204" pitchFamily="34" charset="0"/>
                        <a:buNone/>
                      </a:pPr>
                      <a:r>
                        <a:rPr lang="en-US" sz="1400" b="1" i="0">
                          <a:solidFill>
                            <a:srgbClr val="000000"/>
                          </a:solidFill>
                          <a:effectLst/>
                          <a:latin typeface="+mn-lt"/>
                        </a:rPr>
                        <a:t>Large Volume in Service RFAs</a:t>
                      </a:r>
                    </a:p>
                  </a:txBody>
                  <a:tcPr marL="53065" marR="53065" marT="26533" marB="2653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1D3D78"/>
                      </a:solidFill>
                      <a:prstDash val="solid"/>
                      <a:round/>
                      <a:headEnd type="none" w="med" len="med"/>
                      <a:tailEnd type="none" w="med" len="med"/>
                    </a:lnT>
                    <a:lnB w="6350" cap="flat" cmpd="sng" algn="ctr">
                      <a:solidFill>
                        <a:srgbClr val="1D3D78"/>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400"/>
                        <a:t>BLRD: 24</a:t>
                      </a:r>
                    </a:p>
                    <a:p>
                      <a:pPr marL="171450" indent="-171450">
                        <a:buFont typeface="Arial" panose="020B0604020202020204" pitchFamily="34" charset="0"/>
                        <a:buChar char="•"/>
                      </a:pPr>
                      <a:r>
                        <a:rPr lang="en-US" sz="1400"/>
                        <a:t>CSRD: 18</a:t>
                      </a:r>
                    </a:p>
                    <a:p>
                      <a:pPr marL="171450" indent="-171450">
                        <a:buFont typeface="Arial" panose="020B0604020202020204" pitchFamily="34" charset="0"/>
                        <a:buChar char="•"/>
                      </a:pPr>
                      <a:r>
                        <a:rPr lang="en-US" sz="1400"/>
                        <a:t>HSRD: 11</a:t>
                      </a:r>
                    </a:p>
                    <a:p>
                      <a:pPr marL="171450" indent="-171450">
                        <a:buFont typeface="Arial" panose="020B0604020202020204" pitchFamily="34" charset="0"/>
                        <a:buChar char="•"/>
                      </a:pPr>
                      <a:r>
                        <a:rPr lang="en-US" sz="1400"/>
                        <a:t>RRD: 12</a:t>
                      </a:r>
                    </a:p>
                  </a:txBody>
                  <a:tcPr marL="53065" marR="53065" marT="26533" marB="2653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1D3D78"/>
                      </a:solidFill>
                      <a:prstDash val="solid"/>
                      <a:round/>
                      <a:headEnd type="none" w="med" len="med"/>
                      <a:tailEnd type="none" w="med" len="med"/>
                    </a:lnT>
                    <a:lnB w="6350" cap="flat" cmpd="sng" algn="ctr">
                      <a:solidFill>
                        <a:srgbClr val="1D3D78"/>
                      </a:solidFill>
                      <a:prstDash val="solid"/>
                      <a:round/>
                      <a:headEnd type="none" w="med" len="med"/>
                      <a:tailEnd type="none" w="med" len="med"/>
                    </a:lnB>
                    <a:solidFill>
                      <a:srgbClr val="FFFFFF"/>
                    </a:solidFill>
                  </a:tcPr>
                </a:tc>
                <a:tc>
                  <a:txBody>
                    <a:bodyPr/>
                    <a:lstStyle/>
                    <a:p>
                      <a:r>
                        <a:rPr lang="en-US" sz="1400" b="1">
                          <a:solidFill>
                            <a:srgbClr val="000000"/>
                          </a:solidFill>
                        </a:rPr>
                        <a:t>Additional portfolios with their own RFAs could increase the volume further. </a:t>
                      </a:r>
                    </a:p>
                  </a:txBody>
                  <a:tcPr marL="53065" marR="53065" marT="26533" marB="2653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1D3D78"/>
                      </a:solidFill>
                      <a:prstDash val="solid"/>
                      <a:round/>
                      <a:headEnd type="none" w="med" len="med"/>
                      <a:tailEnd type="none" w="med" len="med"/>
                    </a:lnT>
                    <a:lnB w="6350" cap="flat" cmpd="sng" algn="ctr">
                      <a:solidFill>
                        <a:srgbClr val="1D3D7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1109174"/>
                  </a:ext>
                </a:extLst>
              </a:tr>
              <a:tr h="1001165">
                <a:tc>
                  <a:txBody>
                    <a:bodyPr/>
                    <a:lstStyle/>
                    <a:p>
                      <a:pPr algn="l" rtl="0" fontAlgn="base"/>
                      <a:r>
                        <a:rPr lang="en-US" sz="3200" b="1" i="0">
                          <a:solidFill>
                            <a:srgbClr val="000000"/>
                          </a:solidFill>
                          <a:effectLst/>
                          <a:latin typeface="+mn-lt"/>
                        </a:rPr>
                        <a:t>2</a:t>
                      </a:r>
                      <a:endParaRPr lang="en-US" sz="3200" b="0" i="0">
                        <a:solidFill>
                          <a:srgbClr val="000000"/>
                        </a:solidFill>
                        <a:effectLst/>
                        <a:latin typeface="+mn-lt"/>
                      </a:endParaRPr>
                    </a:p>
                  </a:txBody>
                  <a:tcPr marL="53065" marR="53065" marT="26533" marB="2653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1D3D78"/>
                      </a:solidFill>
                      <a:prstDash val="solid"/>
                      <a:round/>
                      <a:headEnd type="none" w="med" len="med"/>
                      <a:tailEnd type="none" w="med" len="med"/>
                    </a:lnT>
                    <a:lnB w="6350" cap="flat" cmpd="sng" algn="ctr">
                      <a:solidFill>
                        <a:srgbClr val="1D3D78"/>
                      </a:solidFill>
                      <a:prstDash val="solid"/>
                      <a:round/>
                      <a:headEnd type="none" w="med" len="med"/>
                      <a:tailEnd type="none" w="med" len="med"/>
                    </a:lnB>
                    <a:solidFill>
                      <a:srgbClr val="FFFFFF"/>
                    </a:solidFill>
                  </a:tcPr>
                </a:tc>
                <a:tc>
                  <a:txBody>
                    <a:bodyPr/>
                    <a:lstStyle/>
                    <a:p>
                      <a:pPr algn="l" rtl="0" fontAlgn="base">
                        <a:buFont typeface="Arial" panose="020B0604020202020204" pitchFamily="34" charset="0"/>
                        <a:buNone/>
                      </a:pPr>
                      <a:r>
                        <a:rPr lang="en-US" sz="1400" b="1" i="0">
                          <a:solidFill>
                            <a:srgbClr val="000000"/>
                          </a:solidFill>
                          <a:effectLst/>
                          <a:latin typeface="+mn-lt"/>
                        </a:rPr>
                        <a:t>Wide variation in application requirements</a:t>
                      </a:r>
                    </a:p>
                  </a:txBody>
                  <a:tcPr marL="53065" marR="53065" marT="26533" marB="2653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1D3D78"/>
                      </a:solidFill>
                      <a:prstDash val="solid"/>
                      <a:round/>
                      <a:headEnd type="none" w="med" len="med"/>
                      <a:tailEnd type="none" w="med" len="med"/>
                    </a:lnT>
                    <a:lnB w="6350" cap="flat" cmpd="sng" algn="ctr">
                      <a:solidFill>
                        <a:srgbClr val="1D3D78"/>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400">
                          <a:solidFill>
                            <a:schemeClr val="tx1"/>
                          </a:solidFill>
                        </a:rPr>
                        <a:t>Budget caps and requirements vary across the Services </a:t>
                      </a:r>
                    </a:p>
                    <a:p>
                      <a:pPr marL="171450" indent="-171450">
                        <a:buFont typeface="Arial" panose="020B0604020202020204" pitchFamily="34" charset="0"/>
                        <a:buChar char="•"/>
                      </a:pPr>
                      <a:r>
                        <a:rPr lang="en-US" sz="1400"/>
                        <a:t>Some Services use LOIs, some use pre-applications, but there is no requirement across ORD for these steps</a:t>
                      </a:r>
                    </a:p>
                  </a:txBody>
                  <a:tcPr marL="53065" marR="53065" marT="26533" marB="2653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1D3D78"/>
                      </a:solidFill>
                      <a:prstDash val="solid"/>
                      <a:round/>
                      <a:headEnd type="none" w="med" len="med"/>
                      <a:tailEnd type="none" w="med" len="med"/>
                    </a:lnT>
                    <a:lnB w="6350" cap="flat" cmpd="sng" algn="ctr">
                      <a:solidFill>
                        <a:srgbClr val="1D3D78"/>
                      </a:solidFill>
                      <a:prstDash val="solid"/>
                      <a:round/>
                      <a:headEnd type="none" w="med" len="med"/>
                      <a:tailEnd type="none" w="med" len="med"/>
                    </a:lnB>
                    <a:solidFill>
                      <a:srgbClr val="FFFFFF"/>
                    </a:solidFill>
                  </a:tcPr>
                </a:tc>
                <a:tc>
                  <a:txBody>
                    <a:bodyPr/>
                    <a:lstStyle/>
                    <a:p>
                      <a:r>
                        <a:rPr lang="en-US" sz="1400" b="1">
                          <a:solidFill>
                            <a:srgbClr val="000000"/>
                          </a:solidFill>
                        </a:rPr>
                        <a:t>Investigators will have difficulty in navigating different processes per portfolio, which will reduce collaboration.</a:t>
                      </a:r>
                    </a:p>
                  </a:txBody>
                  <a:tcPr marL="53065" marR="53065" marT="26533" marB="2653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1D3D78"/>
                      </a:solidFill>
                      <a:prstDash val="solid"/>
                      <a:round/>
                      <a:headEnd type="none" w="med" len="med"/>
                      <a:tailEnd type="none" w="med" len="med"/>
                    </a:lnT>
                    <a:lnB w="6350" cap="flat" cmpd="sng" algn="ctr">
                      <a:solidFill>
                        <a:srgbClr val="1D3D7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08848674"/>
                  </a:ext>
                </a:extLst>
              </a:tr>
              <a:tr h="1001165">
                <a:tc>
                  <a:txBody>
                    <a:bodyPr/>
                    <a:lstStyle/>
                    <a:p>
                      <a:pPr algn="l" rtl="0" fontAlgn="base"/>
                      <a:r>
                        <a:rPr lang="en-US" sz="3200" b="1" i="0">
                          <a:solidFill>
                            <a:srgbClr val="000000"/>
                          </a:solidFill>
                          <a:effectLst/>
                          <a:latin typeface="+mn-lt"/>
                        </a:rPr>
                        <a:t>3</a:t>
                      </a:r>
                      <a:endParaRPr lang="en-US" sz="3200" b="0" i="0">
                        <a:solidFill>
                          <a:srgbClr val="000000"/>
                        </a:solidFill>
                        <a:effectLst/>
                        <a:latin typeface="+mn-lt"/>
                      </a:endParaRPr>
                    </a:p>
                  </a:txBody>
                  <a:tcPr marL="53065" marR="53065" marT="26533" marB="2653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1D3D78"/>
                      </a:solidFill>
                      <a:prstDash val="solid"/>
                      <a:round/>
                      <a:headEnd type="none" w="med" len="med"/>
                      <a:tailEnd type="none" w="med" len="med"/>
                    </a:lnT>
                    <a:lnB w="6350" cap="flat" cmpd="sng" algn="ctr">
                      <a:solidFill>
                        <a:srgbClr val="1D3D78"/>
                      </a:solidFill>
                      <a:prstDash val="dash"/>
                      <a:round/>
                      <a:headEnd type="none" w="med" len="med"/>
                      <a:tailEnd type="none" w="med" len="med"/>
                    </a:lnB>
                    <a:solidFill>
                      <a:srgbClr val="FFFFFF"/>
                    </a:solidFill>
                  </a:tcPr>
                </a:tc>
                <a:tc>
                  <a:txBody>
                    <a:bodyPr/>
                    <a:lstStyle/>
                    <a:p>
                      <a:pPr algn="l" rtl="0" fontAlgn="base">
                        <a:buFont typeface="Arial" panose="020B0604020202020204" pitchFamily="34" charset="0"/>
                        <a:buNone/>
                      </a:pPr>
                      <a:r>
                        <a:rPr lang="en-US" sz="1400" b="1" i="0">
                          <a:solidFill>
                            <a:srgbClr val="000000"/>
                          </a:solidFill>
                          <a:effectLst/>
                          <a:latin typeface="+mn-lt"/>
                        </a:rPr>
                        <a:t>Duplicative offerings</a:t>
                      </a:r>
                    </a:p>
                  </a:txBody>
                  <a:tcPr marL="53065" marR="53065" marT="26533" marB="2653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1D3D78"/>
                      </a:solidFill>
                      <a:prstDash val="solid"/>
                      <a:round/>
                      <a:headEnd type="none" w="med" len="med"/>
                      <a:tailEnd type="none" w="med" len="med"/>
                    </a:lnT>
                    <a:lnB w="6350" cap="flat" cmpd="sng" algn="ctr">
                      <a:solidFill>
                        <a:srgbClr val="1D3D78"/>
                      </a:solidFill>
                      <a:prstDash val="dash"/>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400"/>
                        <a:t>All four Services have RFAs for Gulf War, CDA-2, RCS and DEI</a:t>
                      </a:r>
                    </a:p>
                    <a:p>
                      <a:pPr marL="171450" indent="-171450">
                        <a:buFont typeface="Arial" panose="020B0604020202020204" pitchFamily="34" charset="0"/>
                        <a:buChar char="•"/>
                      </a:pPr>
                      <a:r>
                        <a:rPr lang="en-US" sz="1400"/>
                        <a:t>Three Services have RFAs for Suicide prevention, HBCU CDAs</a:t>
                      </a:r>
                    </a:p>
                    <a:p>
                      <a:pPr marL="171450" indent="-171450">
                        <a:buFont typeface="Arial" panose="020B0604020202020204" pitchFamily="34" charset="0"/>
                        <a:buChar char="•"/>
                      </a:pPr>
                      <a:r>
                        <a:rPr lang="en-US" sz="1400"/>
                        <a:t>Two Services have RFAs for drug/biologics and device development</a:t>
                      </a:r>
                    </a:p>
                  </a:txBody>
                  <a:tcPr marL="53065" marR="53065" marT="26533" marB="2653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1D3D78"/>
                      </a:solidFill>
                      <a:prstDash val="solid"/>
                      <a:round/>
                      <a:headEnd type="none" w="med" len="med"/>
                      <a:tailEnd type="none" w="med" len="med"/>
                    </a:lnT>
                    <a:lnB w="6350" cap="flat" cmpd="sng" algn="ctr">
                      <a:solidFill>
                        <a:srgbClr val="1D3D78"/>
                      </a:solidFill>
                      <a:prstDash val="dash"/>
                      <a:round/>
                      <a:headEnd type="none" w="med" len="med"/>
                      <a:tailEnd type="none" w="med" len="med"/>
                    </a:lnB>
                    <a:solidFill>
                      <a:srgbClr val="FFFFFF"/>
                    </a:solid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400" b="1">
                          <a:solidFill>
                            <a:schemeClr val="tx1"/>
                          </a:solidFill>
                        </a:rPr>
                        <a:t>ISRM will have to navigate duplicative legacy projects, which can lead to inefficiencies when new projects are funded.</a:t>
                      </a:r>
                    </a:p>
                  </a:txBody>
                  <a:tcPr marL="53065" marR="53065" marT="26533" marB="2653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1D3D78"/>
                      </a:solidFill>
                      <a:prstDash val="solid"/>
                      <a:round/>
                      <a:headEnd type="none" w="med" len="med"/>
                      <a:tailEnd type="none" w="med" len="med"/>
                    </a:lnT>
                    <a:lnB w="6350" cap="flat" cmpd="sng" algn="ctr">
                      <a:solidFill>
                        <a:srgbClr val="1D3D78"/>
                      </a:solidFill>
                      <a:prstDash val="dash"/>
                      <a:round/>
                      <a:headEnd type="none" w="med" len="med"/>
                      <a:tailEnd type="none" w="med" len="med"/>
                    </a:lnB>
                    <a:solidFill>
                      <a:schemeClr val="bg1">
                        <a:lumMod val="95000"/>
                      </a:schemeClr>
                    </a:solidFill>
                  </a:tcPr>
                </a:tc>
                <a:extLst>
                  <a:ext uri="{0D108BD9-81ED-4DB2-BD59-A6C34878D82A}">
                    <a16:rowId xmlns:a16="http://schemas.microsoft.com/office/drawing/2014/main" val="383874465"/>
                  </a:ext>
                </a:extLst>
              </a:tr>
            </a:tbl>
          </a:graphicData>
        </a:graphic>
      </p:graphicFrame>
    </p:spTree>
    <p:extLst>
      <p:ext uri="{BB962C8B-B14F-4D97-AF65-F5344CB8AC3E}">
        <p14:creationId xmlns:p14="http://schemas.microsoft.com/office/powerpoint/2010/main" val="933225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8EB2-A239-F362-C6FD-40DF6B33E64A}"/>
              </a:ext>
            </a:extLst>
          </p:cNvPr>
          <p:cNvSpPr>
            <a:spLocks noGrp="1"/>
          </p:cNvSpPr>
          <p:nvPr>
            <p:ph type="title"/>
          </p:nvPr>
        </p:nvSpPr>
        <p:spPr/>
        <p:txBody>
          <a:bodyPr/>
          <a:lstStyle/>
          <a:p>
            <a:r>
              <a:rPr lang="en-US" sz="3600" dirty="0"/>
              <a:t>Changes in approach to offering specific RFAs - </a:t>
            </a:r>
            <a:r>
              <a:rPr lang="en-US" dirty="0"/>
              <a:t>Solutions</a:t>
            </a:r>
          </a:p>
        </p:txBody>
      </p:sp>
      <p:sp>
        <p:nvSpPr>
          <p:cNvPr id="4" name="TextBox 3">
            <a:extLst>
              <a:ext uri="{FF2B5EF4-FFF2-40B4-BE49-F238E27FC236}">
                <a16:creationId xmlns:a16="http://schemas.microsoft.com/office/drawing/2014/main" id="{CC969ED9-3B42-6B97-86D6-33B5D8F46E70}"/>
              </a:ext>
            </a:extLst>
          </p:cNvPr>
          <p:cNvSpPr txBox="1"/>
          <p:nvPr/>
        </p:nvSpPr>
        <p:spPr>
          <a:xfrm>
            <a:off x="285750" y="967666"/>
            <a:ext cx="113286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prstClr val="black"/>
                </a:solidFill>
                <a:effectLst/>
                <a:uLnTx/>
                <a:uFillTx/>
                <a:latin typeface="Calibri" panose="020F0502020204030204"/>
                <a:ea typeface="+mn-ea"/>
                <a:cs typeface="+mn-cs"/>
              </a:rPr>
              <a:t>In order to address the issues we have seen in the current process and the challenges they cause for ORD, we are proposing 5 solutions that will eliminate these challenges. </a:t>
            </a:r>
          </a:p>
        </p:txBody>
      </p:sp>
      <p:sp>
        <p:nvSpPr>
          <p:cNvPr id="5" name="Rectangle 4">
            <a:extLst>
              <a:ext uri="{FF2B5EF4-FFF2-40B4-BE49-F238E27FC236}">
                <a16:creationId xmlns:a16="http://schemas.microsoft.com/office/drawing/2014/main" id="{DD2A87B0-ECD2-530D-6FE5-22A47A8BE495}"/>
              </a:ext>
            </a:extLst>
          </p:cNvPr>
          <p:cNvSpPr/>
          <p:nvPr/>
        </p:nvSpPr>
        <p:spPr>
          <a:xfrm>
            <a:off x="958302" y="1880488"/>
            <a:ext cx="10426342" cy="686375"/>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ORD-Wide RFAs</a:t>
            </a:r>
          </a:p>
        </p:txBody>
      </p:sp>
      <p:sp>
        <p:nvSpPr>
          <p:cNvPr id="6" name="Rectangle 5">
            <a:extLst>
              <a:ext uri="{FF2B5EF4-FFF2-40B4-BE49-F238E27FC236}">
                <a16:creationId xmlns:a16="http://schemas.microsoft.com/office/drawing/2014/main" id="{F93CF96B-B215-50F7-EA11-DEC66935B7FF}"/>
              </a:ext>
            </a:extLst>
          </p:cNvPr>
          <p:cNvSpPr/>
          <p:nvPr/>
        </p:nvSpPr>
        <p:spPr>
          <a:xfrm>
            <a:off x="963746" y="2733928"/>
            <a:ext cx="10375542" cy="686375"/>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Program Announcements</a:t>
            </a:r>
          </a:p>
        </p:txBody>
      </p:sp>
      <p:sp>
        <p:nvSpPr>
          <p:cNvPr id="7" name="Rectangle 6">
            <a:extLst>
              <a:ext uri="{FF2B5EF4-FFF2-40B4-BE49-F238E27FC236}">
                <a16:creationId xmlns:a16="http://schemas.microsoft.com/office/drawing/2014/main" id="{340DE938-99E1-72D0-2893-F3B5911C2943}"/>
              </a:ext>
            </a:extLst>
          </p:cNvPr>
          <p:cNvSpPr/>
          <p:nvPr/>
        </p:nvSpPr>
        <p:spPr>
          <a:xfrm>
            <a:off x="959030" y="3683700"/>
            <a:ext cx="10426342" cy="686375"/>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RFA Standardization</a:t>
            </a:r>
          </a:p>
        </p:txBody>
      </p:sp>
      <p:sp>
        <p:nvSpPr>
          <p:cNvPr id="8" name="Rectangle 7">
            <a:extLst>
              <a:ext uri="{FF2B5EF4-FFF2-40B4-BE49-F238E27FC236}">
                <a16:creationId xmlns:a16="http://schemas.microsoft.com/office/drawing/2014/main" id="{49EF44CA-6D86-AB1B-6A01-7AE176AEBE3E}"/>
              </a:ext>
            </a:extLst>
          </p:cNvPr>
          <p:cNvSpPr/>
          <p:nvPr/>
        </p:nvSpPr>
        <p:spPr>
          <a:xfrm>
            <a:off x="964474" y="4557460"/>
            <a:ext cx="10375542" cy="686375"/>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Pre-Applications</a:t>
            </a:r>
          </a:p>
        </p:txBody>
      </p:sp>
      <p:sp>
        <p:nvSpPr>
          <p:cNvPr id="9" name="Rectangle 8">
            <a:extLst>
              <a:ext uri="{FF2B5EF4-FFF2-40B4-BE49-F238E27FC236}">
                <a16:creationId xmlns:a16="http://schemas.microsoft.com/office/drawing/2014/main" id="{5827B8F8-D264-31CD-771D-D60699194A88}"/>
              </a:ext>
            </a:extLst>
          </p:cNvPr>
          <p:cNvSpPr/>
          <p:nvPr/>
        </p:nvSpPr>
        <p:spPr>
          <a:xfrm>
            <a:off x="949598" y="5471860"/>
            <a:ext cx="10426342" cy="686375"/>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Limited Portfolio RFAs</a:t>
            </a:r>
          </a:p>
        </p:txBody>
      </p:sp>
      <p:pic>
        <p:nvPicPr>
          <p:cNvPr id="10" name="Graphic 9" descr="Badge 1 outline">
            <a:extLst>
              <a:ext uri="{FF2B5EF4-FFF2-40B4-BE49-F238E27FC236}">
                <a16:creationId xmlns:a16="http://schemas.microsoft.com/office/drawing/2014/main" id="{7C2C3374-B5A1-35D0-5DFC-E6E938840A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040" y="1844040"/>
            <a:ext cx="731520" cy="731520"/>
          </a:xfrm>
          <a:prstGeom prst="rect">
            <a:avLst/>
          </a:prstGeom>
        </p:spPr>
      </p:pic>
      <p:pic>
        <p:nvPicPr>
          <p:cNvPr id="11" name="Graphic 10" descr="Badge outline">
            <a:extLst>
              <a:ext uri="{FF2B5EF4-FFF2-40B4-BE49-F238E27FC236}">
                <a16:creationId xmlns:a16="http://schemas.microsoft.com/office/drawing/2014/main" id="{ADCE30F3-1420-E512-5CBC-86705CB181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3675" y="2718435"/>
            <a:ext cx="731520" cy="731520"/>
          </a:xfrm>
          <a:prstGeom prst="rect">
            <a:avLst/>
          </a:prstGeom>
        </p:spPr>
      </p:pic>
      <p:pic>
        <p:nvPicPr>
          <p:cNvPr id="12" name="Graphic 11" descr="Badge 3 outline">
            <a:extLst>
              <a:ext uri="{FF2B5EF4-FFF2-40B4-BE49-F238E27FC236}">
                <a16:creationId xmlns:a16="http://schemas.microsoft.com/office/drawing/2014/main" id="{4B7DC489-05FD-7395-4202-9595DE9865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4150" y="3668842"/>
            <a:ext cx="731520" cy="731520"/>
          </a:xfrm>
          <a:prstGeom prst="rect">
            <a:avLst/>
          </a:prstGeom>
        </p:spPr>
      </p:pic>
      <p:pic>
        <p:nvPicPr>
          <p:cNvPr id="13" name="Graphic 12" descr="Badge 4 outline">
            <a:extLst>
              <a:ext uri="{FF2B5EF4-FFF2-40B4-BE49-F238E27FC236}">
                <a16:creationId xmlns:a16="http://schemas.microsoft.com/office/drawing/2014/main" id="{AFD0FDC7-691B-D522-6AE4-865AF88BB6A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4785" y="4573717"/>
            <a:ext cx="731520" cy="731520"/>
          </a:xfrm>
          <a:prstGeom prst="rect">
            <a:avLst/>
          </a:prstGeom>
        </p:spPr>
      </p:pic>
      <p:pic>
        <p:nvPicPr>
          <p:cNvPr id="14" name="Graphic 13" descr="Badge 5 outline">
            <a:extLst>
              <a:ext uri="{FF2B5EF4-FFF2-40B4-BE49-F238E27FC236}">
                <a16:creationId xmlns:a16="http://schemas.microsoft.com/office/drawing/2014/main" id="{D3DC552B-43E5-070E-F2A3-ABF0B24C8E4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5420" y="5488752"/>
            <a:ext cx="731520" cy="731520"/>
          </a:xfrm>
          <a:prstGeom prst="rect">
            <a:avLst/>
          </a:prstGeom>
        </p:spPr>
      </p:pic>
      <p:sp>
        <p:nvSpPr>
          <p:cNvPr id="3" name="Rectangle 2">
            <a:extLst>
              <a:ext uri="{FF2B5EF4-FFF2-40B4-BE49-F238E27FC236}">
                <a16:creationId xmlns:a16="http://schemas.microsoft.com/office/drawing/2014/main" id="{F88993B1-D1B6-10C4-157E-0119178A1384}"/>
              </a:ext>
            </a:extLst>
          </p:cNvPr>
          <p:cNvSpPr/>
          <p:nvPr/>
        </p:nvSpPr>
        <p:spPr>
          <a:xfrm>
            <a:off x="95796" y="2666541"/>
            <a:ext cx="11425644" cy="924698"/>
          </a:xfrm>
          <a:prstGeom prst="rect">
            <a:avLst/>
          </a:prstGeom>
          <a:noFill/>
          <a:ln w="3810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774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929D9D-3A5A-1369-BA86-E04F8001A9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id="{366CA45E-654F-FF00-5038-78BFC6DFCF95}"/>
              </a:ext>
            </a:extLst>
          </p:cNvPr>
          <p:cNvGraphicFramePr>
            <a:graphicFrameLocks noGrp="1"/>
          </p:cNvGraphicFramePr>
          <p:nvPr/>
        </p:nvGraphicFramePr>
        <p:xfrm>
          <a:off x="390524" y="2275163"/>
          <a:ext cx="10948763" cy="1675911"/>
        </p:xfrm>
        <a:graphic>
          <a:graphicData uri="http://schemas.openxmlformats.org/drawingml/2006/table">
            <a:tbl>
              <a:tblPr/>
              <a:tblGrid>
                <a:gridCol w="7235394">
                  <a:extLst>
                    <a:ext uri="{9D8B030D-6E8A-4147-A177-3AD203B41FA5}">
                      <a16:colId xmlns:a16="http://schemas.microsoft.com/office/drawing/2014/main" val="4149208525"/>
                    </a:ext>
                  </a:extLst>
                </a:gridCol>
                <a:gridCol w="3713369">
                  <a:extLst>
                    <a:ext uri="{9D8B030D-6E8A-4147-A177-3AD203B41FA5}">
                      <a16:colId xmlns:a16="http://schemas.microsoft.com/office/drawing/2014/main" val="372698834"/>
                    </a:ext>
                  </a:extLst>
                </a:gridCol>
              </a:tblGrid>
              <a:tr h="391893">
                <a:tc>
                  <a:txBody>
                    <a:bodyPr/>
                    <a:lstStyle/>
                    <a:p>
                      <a:pPr algn="l" rtl="0" fontAlgn="base"/>
                      <a:r>
                        <a:rPr lang="en-US" sz="1800" b="1" i="0">
                          <a:solidFill>
                            <a:srgbClr val="FFFFFF"/>
                          </a:solidFill>
                          <a:effectLst/>
                          <a:latin typeface="+mn-lt"/>
                        </a:rPr>
                        <a:t>Details</a:t>
                      </a:r>
                      <a:endParaRPr lang="en-US" sz="1800" b="0" i="0">
                        <a:solidFill>
                          <a:srgbClr val="000000"/>
                        </a:solidFill>
                        <a:effectLst/>
                        <a:latin typeface="+mn-lt"/>
                      </a:endParaRPr>
                    </a:p>
                  </a:txBody>
                  <a:tcPr marL="53065" marR="53065" marT="26533" marB="2653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1D3D78"/>
                      </a:solidFill>
                      <a:prstDash val="solid"/>
                      <a:round/>
                      <a:headEnd type="none" w="med" len="med"/>
                      <a:tailEnd type="none" w="med" len="med"/>
                    </a:lnB>
                    <a:solidFill>
                      <a:srgbClr val="002F56"/>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1" i="0">
                          <a:solidFill>
                            <a:srgbClr val="FFFFFF"/>
                          </a:solidFill>
                          <a:effectLst/>
                          <a:latin typeface="+mn-lt"/>
                        </a:rPr>
                        <a:t>Challenge Solved</a:t>
                      </a:r>
                      <a:endParaRPr lang="en-US" sz="1800" b="0" i="0">
                        <a:solidFill>
                          <a:srgbClr val="000000"/>
                        </a:solidFill>
                        <a:effectLst/>
                        <a:latin typeface="+mn-lt"/>
                      </a:endParaRPr>
                    </a:p>
                  </a:txBody>
                  <a:tcPr marL="53065" marR="53065" marT="26533" marB="2653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1D3D78"/>
                      </a:solidFill>
                      <a:prstDash val="solid"/>
                      <a:round/>
                      <a:headEnd type="none" w="med" len="med"/>
                      <a:tailEnd type="none" w="med" len="med"/>
                    </a:lnB>
                    <a:solidFill>
                      <a:srgbClr val="002F56"/>
                    </a:solidFill>
                  </a:tcPr>
                </a:tc>
                <a:extLst>
                  <a:ext uri="{0D108BD9-81ED-4DB2-BD59-A6C34878D82A}">
                    <a16:rowId xmlns:a16="http://schemas.microsoft.com/office/drawing/2014/main" val="1046947501"/>
                  </a:ext>
                </a:extLst>
              </a:tr>
              <a:tr h="1284018">
                <a:tc>
                  <a:txBody>
                    <a:bodyPr/>
                    <a:lstStyle/>
                    <a:p>
                      <a:pPr marL="0" indent="0">
                        <a:buFont typeface="+mj-lt"/>
                        <a:buNone/>
                      </a:pPr>
                      <a:r>
                        <a:rPr lang="en-US" sz="1800" b="1"/>
                        <a:t>All Portfolios will create Program Announcements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t>These will now serve the purpose of indicating the focus area ORD is interested in funding </a:t>
                      </a:r>
                    </a:p>
                  </a:txBody>
                  <a:tcPr marL="53065" marR="53065" marT="26533" marB="2653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1D3D78"/>
                      </a:solidFill>
                      <a:prstDash val="solid"/>
                      <a:round/>
                      <a:headEnd type="none" w="med" len="med"/>
                      <a:tailEnd type="none" w="med" len="med"/>
                    </a:lnT>
                    <a:lnB w="6350" cap="flat" cmpd="sng" algn="ctr">
                      <a:solidFill>
                        <a:srgbClr val="1D3D78"/>
                      </a:solidFill>
                      <a:prstDash val="dash"/>
                      <a:round/>
                      <a:headEnd type="none" w="med" len="med"/>
                      <a:tailEnd type="none" w="med" len="med"/>
                    </a:lnB>
                    <a:solidFill>
                      <a:srgbClr val="FFFFFF"/>
                    </a:solidFill>
                  </a:tcPr>
                </a:tc>
                <a:tc>
                  <a:txBody>
                    <a:bodyPr/>
                    <a:lstStyle/>
                    <a:p>
                      <a:pPr lvl="0" algn="l">
                        <a:lnSpc>
                          <a:spcPct val="100000"/>
                        </a:lnSpc>
                        <a:spcBef>
                          <a:spcPts val="0"/>
                        </a:spcBef>
                        <a:spcAft>
                          <a:spcPts val="0"/>
                        </a:spcAft>
                        <a:buNone/>
                      </a:pPr>
                      <a:r>
                        <a:rPr lang="en-US" sz="1800" b="0" i="0" u="none" strike="noStrike" noProof="0">
                          <a:solidFill>
                            <a:srgbClr val="000000"/>
                          </a:solidFill>
                          <a:latin typeface="Calibri"/>
                        </a:rPr>
                        <a:t>Investigators will have less difficulty navigating different processes per Portfolio, which will increase collaboration.</a:t>
                      </a:r>
                    </a:p>
                  </a:txBody>
                  <a:tcPr marL="53065" marR="53065" marT="26533" marB="2653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1D3D78"/>
                      </a:solidFill>
                      <a:prstDash val="solid"/>
                      <a:round/>
                      <a:headEnd type="none" w="med" len="med"/>
                      <a:tailEnd type="none" w="med" len="med"/>
                    </a:lnT>
                    <a:lnB w="6350" cap="flat" cmpd="sng" algn="ctr">
                      <a:solidFill>
                        <a:srgbClr val="1D3D78"/>
                      </a:solidFill>
                      <a:prstDash val="dash"/>
                      <a:round/>
                      <a:headEnd type="none" w="med" len="med"/>
                      <a:tailEnd type="none" w="med" len="med"/>
                    </a:lnB>
                    <a:solidFill>
                      <a:srgbClr val="FFFFFF"/>
                    </a:solidFill>
                  </a:tcPr>
                </a:tc>
                <a:extLst>
                  <a:ext uri="{0D108BD9-81ED-4DB2-BD59-A6C34878D82A}">
                    <a16:rowId xmlns:a16="http://schemas.microsoft.com/office/drawing/2014/main" val="1448336727"/>
                  </a:ext>
                </a:extLst>
              </a:tr>
            </a:tbl>
          </a:graphicData>
        </a:graphic>
      </p:graphicFrame>
      <p:sp>
        <p:nvSpPr>
          <p:cNvPr id="2" name="Rectangle 5">
            <a:extLst>
              <a:ext uri="{FF2B5EF4-FFF2-40B4-BE49-F238E27FC236}">
                <a16:creationId xmlns:a16="http://schemas.microsoft.com/office/drawing/2014/main" id="{8407958F-699C-C4A9-BC89-D22494540009}"/>
              </a:ext>
            </a:extLst>
          </p:cNvPr>
          <p:cNvSpPr/>
          <p:nvPr/>
        </p:nvSpPr>
        <p:spPr>
          <a:xfrm>
            <a:off x="925196" y="1131721"/>
            <a:ext cx="10414092" cy="686375"/>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Program Announcements: </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Provide clarity to investigators on how the VA will be reviewing and funding research.</a:t>
            </a:r>
          </a:p>
        </p:txBody>
      </p:sp>
      <p:pic>
        <p:nvPicPr>
          <p:cNvPr id="8" name="Graphic 7" descr="Badge outline">
            <a:extLst>
              <a:ext uri="{FF2B5EF4-FFF2-40B4-BE49-F238E27FC236}">
                <a16:creationId xmlns:a16="http://schemas.microsoft.com/office/drawing/2014/main" id="{08BD099F-6BB8-9945-4149-AA0156C114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675" y="1116228"/>
            <a:ext cx="731520" cy="731520"/>
          </a:xfrm>
          <a:prstGeom prst="rect">
            <a:avLst/>
          </a:prstGeom>
        </p:spPr>
      </p:pic>
      <p:sp>
        <p:nvSpPr>
          <p:cNvPr id="10" name="Rectangle 9">
            <a:extLst>
              <a:ext uri="{FF2B5EF4-FFF2-40B4-BE49-F238E27FC236}">
                <a16:creationId xmlns:a16="http://schemas.microsoft.com/office/drawing/2014/main" id="{AC4E196E-02CD-9229-DF1D-6877B1944CEF}"/>
              </a:ext>
            </a:extLst>
          </p:cNvPr>
          <p:cNvSpPr/>
          <p:nvPr/>
        </p:nvSpPr>
        <p:spPr>
          <a:xfrm>
            <a:off x="247798" y="4038613"/>
            <a:ext cx="11477032" cy="4564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Calibri"/>
                <a:cs typeface="Calibri"/>
              </a:rPr>
              <a:t>By utilizing a combination of standardized </a:t>
            </a:r>
            <a:r>
              <a:rPr kumimoji="0" lang="en-US" sz="1400" b="1" i="0" u="none" strike="noStrike" kern="1200" cap="none" spc="0" normalizeH="0" baseline="0" noProof="0" dirty="0">
                <a:ln>
                  <a:noFill/>
                </a:ln>
                <a:solidFill>
                  <a:prstClr val="black"/>
                </a:solidFill>
                <a:effectLst/>
                <a:uLnTx/>
                <a:uFillTx/>
                <a:latin typeface="Calibri" panose="020F0502020204030204"/>
                <a:ea typeface="Calibri"/>
                <a:cs typeface="Calibri"/>
              </a:rPr>
              <a:t>ORD-Wide RFAs</a:t>
            </a:r>
            <a:r>
              <a:rPr kumimoji="0" lang="en-US" sz="1400" b="0" i="0" u="none" strike="noStrike" kern="1200" cap="none" spc="0" normalizeH="0" baseline="0" noProof="0" dirty="0">
                <a:ln>
                  <a:noFill/>
                </a:ln>
                <a:solidFill>
                  <a:prstClr val="black"/>
                </a:solidFill>
                <a:effectLst/>
                <a:uLnTx/>
                <a:uFillTx/>
                <a:latin typeface="Calibri" panose="020F0502020204030204"/>
                <a:ea typeface="Calibri"/>
                <a:cs typeface="Calibri"/>
              </a:rPr>
              <a:t> that are organized by </a:t>
            </a:r>
            <a:r>
              <a:rPr kumimoji="0" lang="en-US" sz="1400" b="1" i="0" u="none" strike="noStrike" kern="1200" cap="none" spc="0" normalizeH="0" baseline="0" noProof="0" dirty="0">
                <a:ln>
                  <a:noFill/>
                </a:ln>
                <a:solidFill>
                  <a:prstClr val="black"/>
                </a:solidFill>
                <a:effectLst/>
                <a:uLnTx/>
                <a:uFillTx/>
                <a:latin typeface="Calibri" panose="020F0502020204030204"/>
                <a:ea typeface="Calibri"/>
                <a:cs typeface="Calibri"/>
              </a:rPr>
              <a:t>research types</a:t>
            </a:r>
            <a:r>
              <a:rPr kumimoji="0" lang="en-US" sz="1400" b="0" i="0" u="none" strike="noStrike" kern="1200" cap="none" spc="0" normalizeH="0" baseline="0" noProof="0" dirty="0">
                <a:ln>
                  <a:noFill/>
                </a:ln>
                <a:solidFill>
                  <a:prstClr val="black"/>
                </a:solidFill>
                <a:effectLst/>
                <a:uLnTx/>
                <a:uFillTx/>
                <a:latin typeface="Calibri" panose="020F0502020204030204"/>
                <a:ea typeface="Calibri"/>
                <a:cs typeface="Calibri"/>
              </a:rPr>
              <a:t> with </a:t>
            </a:r>
            <a:r>
              <a:rPr kumimoji="0" lang="en-US" sz="1400" b="1" i="0" u="none" strike="noStrike" kern="1200" cap="none" spc="0" normalizeH="0" baseline="0" noProof="0" dirty="0">
                <a:ln>
                  <a:noFill/>
                </a:ln>
                <a:solidFill>
                  <a:prstClr val="black"/>
                </a:solidFill>
                <a:effectLst/>
                <a:uLnTx/>
                <a:uFillTx/>
                <a:latin typeface="Calibri" panose="020F0502020204030204"/>
                <a:ea typeface="Calibri"/>
                <a:cs typeface="Calibri"/>
              </a:rPr>
              <a:t>Program Announcements</a:t>
            </a:r>
            <a:r>
              <a:rPr kumimoji="0" lang="en-US" sz="1400" b="0" i="0" u="none" strike="noStrike" kern="1200" cap="none" spc="0" normalizeH="0" baseline="0" noProof="0" dirty="0">
                <a:ln>
                  <a:noFill/>
                </a:ln>
                <a:solidFill>
                  <a:prstClr val="black"/>
                </a:solidFill>
                <a:effectLst/>
                <a:uLnTx/>
                <a:uFillTx/>
                <a:latin typeface="Calibri" panose="020F0502020204030204"/>
                <a:ea typeface="Calibri"/>
                <a:cs typeface="Calibri"/>
              </a:rPr>
              <a:t>, ORD can increase efficiency while meeting VA research goals</a:t>
            </a:r>
          </a:p>
        </p:txBody>
      </p:sp>
      <p:sp>
        <p:nvSpPr>
          <p:cNvPr id="3" name="Rectangle 2">
            <a:extLst>
              <a:ext uri="{FF2B5EF4-FFF2-40B4-BE49-F238E27FC236}">
                <a16:creationId xmlns:a16="http://schemas.microsoft.com/office/drawing/2014/main" id="{FBEAB3C0-5DC6-7B12-4679-E22269847759}"/>
              </a:ext>
            </a:extLst>
          </p:cNvPr>
          <p:cNvSpPr/>
          <p:nvPr/>
        </p:nvSpPr>
        <p:spPr>
          <a:xfrm>
            <a:off x="247798" y="4650377"/>
            <a:ext cx="11477032" cy="11619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ea typeface="Calibri"/>
                <a:cs typeface="Calibri"/>
              </a:rPr>
              <a:t>Timeline Implications: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Calibri"/>
                <a:cs typeface="Calibri"/>
              </a:rPr>
              <a:t>Each Portfolio will need to develop Program Announcements via </a:t>
            </a:r>
            <a:r>
              <a:rPr kumimoji="0" lang="en-US" b="1" i="0" u="none" strike="noStrike" kern="1200" cap="none" spc="0" normalizeH="0" baseline="0" noProof="0" dirty="0">
                <a:ln>
                  <a:noFill/>
                </a:ln>
                <a:solidFill>
                  <a:prstClr val="black"/>
                </a:solidFill>
                <a:effectLst/>
                <a:uLnTx/>
                <a:uFillTx/>
                <a:latin typeface="Calibri" panose="020F0502020204030204"/>
                <a:ea typeface="Calibri"/>
                <a:cs typeface="Calibri"/>
              </a:rPr>
              <a:t>Notices of Special Interest </a:t>
            </a:r>
            <a:r>
              <a:rPr kumimoji="0" lang="en-US" b="0" i="0" u="none" strike="noStrike" kern="1200" cap="none" spc="0" normalizeH="0" baseline="0" noProof="0" dirty="0">
                <a:ln>
                  <a:noFill/>
                </a:ln>
                <a:solidFill>
                  <a:prstClr val="black"/>
                </a:solidFill>
                <a:effectLst/>
                <a:uLnTx/>
                <a:uFillTx/>
                <a:latin typeface="Calibri" panose="020F0502020204030204"/>
                <a:ea typeface="Calibri"/>
                <a:cs typeface="Calibri"/>
              </a:rPr>
              <a:t>(NOSI) by </a:t>
            </a:r>
            <a:r>
              <a:rPr kumimoji="0" lang="en-US" b="1" i="0" u="none" strike="noStrike" kern="1200" cap="none" spc="0" normalizeH="0" baseline="0" noProof="0" dirty="0">
                <a:ln>
                  <a:noFill/>
                </a:ln>
                <a:solidFill>
                  <a:prstClr val="black"/>
                </a:solidFill>
                <a:effectLst/>
                <a:uLnTx/>
                <a:uFillTx/>
                <a:latin typeface="Calibri" panose="020F0502020204030204"/>
                <a:ea typeface="Calibri"/>
                <a:cs typeface="Calibri"/>
              </a:rPr>
              <a:t>July 1, 2024</a:t>
            </a:r>
            <a:r>
              <a:rPr kumimoji="0" lang="en-US" b="0" i="0" u="none" strike="noStrike" kern="1200" cap="none" spc="0" normalizeH="0" baseline="0" noProof="0" dirty="0">
                <a:ln>
                  <a:noFill/>
                </a:ln>
                <a:solidFill>
                  <a:prstClr val="black"/>
                </a:solidFill>
                <a:effectLst/>
                <a:uLnTx/>
                <a:uFillTx/>
                <a:latin typeface="Calibri" panose="020F0502020204030204"/>
                <a:ea typeface="Calibri"/>
                <a:cs typeface="Calibri"/>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Calibri"/>
                <a:cs typeface="Calibri"/>
              </a:rPr>
              <a:t>In July, ISRM will be posting the new ORD-Wide RFAs and each Portfolio’s NOSI’s to help inform investigators on overall VA research focus</a:t>
            </a:r>
          </a:p>
        </p:txBody>
      </p:sp>
      <p:sp>
        <p:nvSpPr>
          <p:cNvPr id="4" name="Title 1">
            <a:extLst>
              <a:ext uri="{FF2B5EF4-FFF2-40B4-BE49-F238E27FC236}">
                <a16:creationId xmlns:a16="http://schemas.microsoft.com/office/drawing/2014/main" id="{15FB16A0-E5FF-5177-9939-E5ADF993BEF3}"/>
              </a:ext>
            </a:extLst>
          </p:cNvPr>
          <p:cNvSpPr txBox="1">
            <a:spLocks/>
          </p:cNvSpPr>
          <p:nvPr/>
        </p:nvSpPr>
        <p:spPr>
          <a:xfrm>
            <a:off x="390525" y="97245"/>
            <a:ext cx="10515600" cy="680223"/>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a:t>Changes in approach to offering specific RFAs - Solutions</a:t>
            </a:r>
            <a:endParaRPr lang="en-US" dirty="0"/>
          </a:p>
        </p:txBody>
      </p:sp>
    </p:spTree>
    <p:extLst>
      <p:ext uri="{BB962C8B-B14F-4D97-AF65-F5344CB8AC3E}">
        <p14:creationId xmlns:p14="http://schemas.microsoft.com/office/powerpoint/2010/main" val="2834389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F1480-90E0-B818-24A7-A88888BC6053}"/>
              </a:ext>
            </a:extLst>
          </p:cNvPr>
          <p:cNvSpPr>
            <a:spLocks noGrp="1"/>
          </p:cNvSpPr>
          <p:nvPr>
            <p:ph type="title"/>
          </p:nvPr>
        </p:nvSpPr>
        <p:spPr>
          <a:xfrm>
            <a:off x="217714" y="-116153"/>
            <a:ext cx="11887200" cy="1325563"/>
          </a:xfrm>
        </p:spPr>
        <p:txBody>
          <a:bodyPr>
            <a:normAutofit/>
          </a:bodyPr>
          <a:lstStyle/>
          <a:p>
            <a:r>
              <a:rPr lang="en-US" sz="2400" b="1" dirty="0"/>
              <a:t>Last Meeting Recall: Rapid (and Rigorous) Approach to Identifying AMP Research Priorities</a:t>
            </a:r>
          </a:p>
        </p:txBody>
      </p:sp>
      <p:graphicFrame>
        <p:nvGraphicFramePr>
          <p:cNvPr id="4" name="Diagram 3">
            <a:extLst>
              <a:ext uri="{FF2B5EF4-FFF2-40B4-BE49-F238E27FC236}">
                <a16:creationId xmlns:a16="http://schemas.microsoft.com/office/drawing/2014/main" id="{430A9805-BF04-6E1F-0777-489E4A42A2F2}"/>
              </a:ext>
            </a:extLst>
          </p:cNvPr>
          <p:cNvGraphicFramePr/>
          <p:nvPr/>
        </p:nvGraphicFramePr>
        <p:xfrm>
          <a:off x="1879600" y="892705"/>
          <a:ext cx="8128000" cy="5030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a:extLst>
              <a:ext uri="{FF2B5EF4-FFF2-40B4-BE49-F238E27FC236}">
                <a16:creationId xmlns:a16="http://schemas.microsoft.com/office/drawing/2014/main" id="{D269CD03-53EB-4927-8AA4-422A02CA24C5}"/>
              </a:ext>
            </a:extLst>
          </p:cNvPr>
          <p:cNvCxnSpPr/>
          <p:nvPr/>
        </p:nvCxnSpPr>
        <p:spPr>
          <a:xfrm flipV="1">
            <a:off x="3065417" y="1384663"/>
            <a:ext cx="1506583" cy="687977"/>
          </a:xfrm>
          <a:prstGeom prst="straightConnector1">
            <a:avLst/>
          </a:prstGeom>
          <a:ln w="174625">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F13FA67-841B-4DFE-8397-6A7163819FD0}"/>
              </a:ext>
            </a:extLst>
          </p:cNvPr>
          <p:cNvSpPr txBox="1"/>
          <p:nvPr/>
        </p:nvSpPr>
        <p:spPr>
          <a:xfrm>
            <a:off x="8351520" y="870935"/>
            <a:ext cx="3840480" cy="923330"/>
          </a:xfrm>
          <a:prstGeom prst="rect">
            <a:avLst/>
          </a:prstGeom>
          <a:noFill/>
        </p:spPr>
        <p:txBody>
          <a:bodyPr wrap="square" rtlCol="0">
            <a:spAutoFit/>
          </a:bodyPr>
          <a:lstStyle/>
          <a:p>
            <a:r>
              <a:rPr lang="en-US" dirty="0"/>
              <a:t>Survey and focus group input inform Delphi consensus panel discussion with representatives from different groups</a:t>
            </a:r>
          </a:p>
        </p:txBody>
      </p:sp>
      <p:cxnSp>
        <p:nvCxnSpPr>
          <p:cNvPr id="7" name="Straight Arrow Connector 6">
            <a:extLst>
              <a:ext uri="{FF2B5EF4-FFF2-40B4-BE49-F238E27FC236}">
                <a16:creationId xmlns:a16="http://schemas.microsoft.com/office/drawing/2014/main" id="{8080EADD-8508-411A-9213-CA4AE66D9ED2}"/>
              </a:ext>
            </a:extLst>
          </p:cNvPr>
          <p:cNvCxnSpPr>
            <a:cxnSpLocks/>
          </p:cNvCxnSpPr>
          <p:nvPr/>
        </p:nvCxnSpPr>
        <p:spPr>
          <a:xfrm>
            <a:off x="7201988" y="1395126"/>
            <a:ext cx="1515292" cy="823141"/>
          </a:xfrm>
          <a:prstGeom prst="straightConnector1">
            <a:avLst/>
          </a:prstGeom>
          <a:ln w="17462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08BC197-E698-424F-A344-B7A573877BBF}"/>
              </a:ext>
            </a:extLst>
          </p:cNvPr>
          <p:cNvSpPr txBox="1"/>
          <p:nvPr/>
        </p:nvSpPr>
        <p:spPr>
          <a:xfrm>
            <a:off x="87087" y="1050613"/>
            <a:ext cx="3731622" cy="646331"/>
          </a:xfrm>
          <a:prstGeom prst="rect">
            <a:avLst/>
          </a:prstGeom>
          <a:noFill/>
        </p:spPr>
        <p:txBody>
          <a:bodyPr wrap="square" rtlCol="0">
            <a:spAutoFit/>
          </a:bodyPr>
          <a:lstStyle/>
          <a:p>
            <a:r>
              <a:rPr lang="en-US" dirty="0"/>
              <a:t>Existing reviews inform focus group, survey questions</a:t>
            </a:r>
          </a:p>
        </p:txBody>
      </p:sp>
      <p:sp>
        <p:nvSpPr>
          <p:cNvPr id="13" name="TextBox 12">
            <a:extLst>
              <a:ext uri="{FF2B5EF4-FFF2-40B4-BE49-F238E27FC236}">
                <a16:creationId xmlns:a16="http://schemas.microsoft.com/office/drawing/2014/main" id="{0EF4A8E4-A2BD-4110-A2D2-FDDA42E13155}"/>
              </a:ext>
            </a:extLst>
          </p:cNvPr>
          <p:cNvSpPr txBox="1"/>
          <p:nvPr/>
        </p:nvSpPr>
        <p:spPr>
          <a:xfrm>
            <a:off x="7457442" y="4293115"/>
            <a:ext cx="4571997" cy="1815882"/>
          </a:xfrm>
          <a:prstGeom prst="rect">
            <a:avLst/>
          </a:prstGeom>
          <a:noFill/>
        </p:spPr>
        <p:txBody>
          <a:bodyPr wrap="square" rtlCol="0">
            <a:spAutoFit/>
          </a:bodyPr>
          <a:lstStyle/>
          <a:p>
            <a:r>
              <a:rPr lang="en-US" sz="1400" dirty="0"/>
              <a:t>References: </a:t>
            </a:r>
          </a:p>
          <a:p>
            <a:pPr marL="228600" indent="-228600">
              <a:buAutoNum type="arabicPeriod"/>
            </a:pPr>
            <a:r>
              <a:rPr lang="en-US" sz="1400" dirty="0">
                <a:hlinkClick r:id="rId7"/>
              </a:rPr>
              <a:t>Aligning quality improvement efforts and policy goals in a national integrated health system - Braganza - 2022 - Health Services Research - Wiley Online Library</a:t>
            </a:r>
            <a:r>
              <a:rPr lang="en-US" sz="1400" dirty="0"/>
              <a:t>; </a:t>
            </a:r>
          </a:p>
          <a:p>
            <a:pPr marL="228600" indent="-228600">
              <a:buAutoNum type="arabicPeriod"/>
            </a:pPr>
            <a:r>
              <a:rPr lang="en-US" sz="1400" dirty="0">
                <a:hlinkClick r:id="rId8"/>
              </a:rPr>
              <a:t>Health System Research Priorities for Children and Youth With Special Health Care Needs - PubMed (nih.gov)</a:t>
            </a:r>
            <a:r>
              <a:rPr lang="en-US" sz="1400" dirty="0"/>
              <a:t>,</a:t>
            </a:r>
          </a:p>
          <a:p>
            <a:pPr marL="228600" indent="-228600">
              <a:buAutoNum type="arabicPeriod"/>
            </a:pPr>
            <a:r>
              <a:rPr lang="en-US" sz="1400" dirty="0"/>
              <a:t> </a:t>
            </a:r>
            <a:r>
              <a:rPr lang="en-US" sz="1400" dirty="0">
                <a:hlinkClick r:id="rId9"/>
              </a:rPr>
              <a:t>Research Lifecycle to Increase the Substantial Real-world Im... : Medical Care (lww.com)</a:t>
            </a:r>
            <a:endParaRPr lang="en-US" sz="1400" dirty="0"/>
          </a:p>
        </p:txBody>
      </p:sp>
      <p:sp>
        <p:nvSpPr>
          <p:cNvPr id="8" name="TextBox 7">
            <a:extLst>
              <a:ext uri="{FF2B5EF4-FFF2-40B4-BE49-F238E27FC236}">
                <a16:creationId xmlns:a16="http://schemas.microsoft.com/office/drawing/2014/main" id="{020C778E-0059-416F-9238-082FBFC51E01}"/>
              </a:ext>
            </a:extLst>
          </p:cNvPr>
          <p:cNvSpPr txBox="1"/>
          <p:nvPr/>
        </p:nvSpPr>
        <p:spPr>
          <a:xfrm>
            <a:off x="360746" y="4093285"/>
            <a:ext cx="4571996" cy="2308324"/>
          </a:xfrm>
          <a:prstGeom prst="rect">
            <a:avLst/>
          </a:prstGeom>
          <a:noFill/>
        </p:spPr>
        <p:txBody>
          <a:bodyPr wrap="square" rtlCol="0">
            <a:spAutoFit/>
          </a:bodyPr>
          <a:lstStyle/>
          <a:p>
            <a:r>
              <a:rPr lang="en-US" sz="1600" dirty="0"/>
              <a:t>General principles:</a:t>
            </a:r>
          </a:p>
          <a:p>
            <a:pPr marL="342900" indent="-342900">
              <a:buAutoNum type="arabicPeriod"/>
            </a:pPr>
            <a:r>
              <a:rPr lang="en-US" sz="1600" dirty="0"/>
              <a:t>Priorities should reflect the research translation spectrum (e.g., T1-T4)</a:t>
            </a:r>
          </a:p>
          <a:p>
            <a:pPr marL="342900" indent="-342900">
              <a:buFontTx/>
              <a:buAutoNum type="arabicPeriod"/>
            </a:pPr>
            <a:r>
              <a:rPr lang="en-US" sz="1600" dirty="0"/>
              <a:t>In-depth feedback from focus groups to identify topics not previously listed</a:t>
            </a:r>
          </a:p>
          <a:p>
            <a:pPr marL="342900" indent="-342900">
              <a:buAutoNum type="arabicPeriod"/>
            </a:pPr>
            <a:r>
              <a:rPr lang="en-US" sz="1600" dirty="0"/>
              <a:t>Broad representation across interested parties via surveys, voting on top priorities</a:t>
            </a:r>
          </a:p>
          <a:p>
            <a:pPr marL="342900" indent="-342900">
              <a:buAutoNum type="arabicPeriod"/>
            </a:pPr>
            <a:r>
              <a:rPr lang="en-US" sz="1600" dirty="0"/>
              <a:t>Perspectives from the front line</a:t>
            </a:r>
          </a:p>
          <a:p>
            <a:pPr marL="342900" indent="-342900">
              <a:buAutoNum type="arabicPeriod"/>
            </a:pPr>
            <a:endParaRPr lang="en-US" sz="1600" dirty="0"/>
          </a:p>
        </p:txBody>
      </p:sp>
      <p:sp>
        <p:nvSpPr>
          <p:cNvPr id="3" name="Rectangle 2">
            <a:extLst>
              <a:ext uri="{FF2B5EF4-FFF2-40B4-BE49-F238E27FC236}">
                <a16:creationId xmlns:a16="http://schemas.microsoft.com/office/drawing/2014/main" id="{D3CC36DA-D761-F75E-9AE3-1EAB8A7BA917}"/>
              </a:ext>
            </a:extLst>
          </p:cNvPr>
          <p:cNvSpPr/>
          <p:nvPr/>
        </p:nvSpPr>
        <p:spPr>
          <a:xfrm>
            <a:off x="4798423" y="740229"/>
            <a:ext cx="2403565" cy="1907177"/>
          </a:xfrm>
          <a:prstGeom prst="rect">
            <a:avLst/>
          </a:prstGeom>
          <a:noFill/>
          <a:ln w="3810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486A0FF-8C70-24C4-B018-FE758CF4FA6E}"/>
              </a:ext>
            </a:extLst>
          </p:cNvPr>
          <p:cNvSpPr txBox="1"/>
          <p:nvPr/>
        </p:nvSpPr>
        <p:spPr>
          <a:xfrm>
            <a:off x="4932742" y="2698873"/>
            <a:ext cx="2156035" cy="369332"/>
          </a:xfrm>
          <a:prstGeom prst="rect">
            <a:avLst/>
          </a:prstGeom>
          <a:solidFill>
            <a:schemeClr val="bg1"/>
          </a:solidFill>
        </p:spPr>
        <p:txBody>
          <a:bodyPr wrap="square" rtlCol="0">
            <a:spAutoFit/>
          </a:bodyPr>
          <a:lstStyle/>
          <a:p>
            <a:pPr algn="ctr"/>
            <a:r>
              <a:rPr lang="en-US" b="1" dirty="0">
                <a:solidFill>
                  <a:schemeClr val="accent2"/>
                </a:solidFill>
              </a:rPr>
              <a:t>Current Phase</a:t>
            </a:r>
          </a:p>
        </p:txBody>
      </p:sp>
    </p:spTree>
    <p:extLst>
      <p:ext uri="{BB962C8B-B14F-4D97-AF65-F5344CB8AC3E}">
        <p14:creationId xmlns:p14="http://schemas.microsoft.com/office/powerpoint/2010/main" val="18553415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LANGUAGE_ID" val="1033"/>
  <p:tag name="EE4P_STYLE_ID" val="6cd991bf-f022-4378-96e7-2c338aeb3f5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B1E07F2C274044A140D89A2848318B" ma:contentTypeVersion="10" ma:contentTypeDescription="Create a new document." ma:contentTypeScope="" ma:versionID="5865abdceee12cf2e0ce8f310ad82bd3">
  <xsd:schema xmlns:xsd="http://www.w3.org/2001/XMLSchema" xmlns:xs="http://www.w3.org/2001/XMLSchema" xmlns:p="http://schemas.microsoft.com/office/2006/metadata/properties" xmlns:ns2="2c6b27b9-eb57-4c2b-88ac-cc5deecff08c" xmlns:ns3="69b1282d-8bc9-4807-8fb9-a970b2ec8430" targetNamespace="http://schemas.microsoft.com/office/2006/metadata/properties" ma:root="true" ma:fieldsID="be54130c8802c171fc5bb87a0787409a" ns2:_="" ns3:_="">
    <xsd:import namespace="2c6b27b9-eb57-4c2b-88ac-cc5deecff08c"/>
    <xsd:import namespace="69b1282d-8bc9-4807-8fb9-a970b2ec843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6b27b9-eb57-4c2b-88ac-cc5deecff0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b1282d-8bc9-4807-8fb9-a970b2ec843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19B3B8-B429-45BE-88B0-8FFAC23B77D9}">
  <ds:schemaRefs>
    <ds:schemaRef ds:uri="http://schemas.microsoft.com/office/2006/metadata/properties"/>
    <ds:schemaRef ds:uri="http://purl.org/dc/dcmitype/"/>
    <ds:schemaRef ds:uri="http://purl.org/dc/elements/1.1/"/>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6aa70152-e7f0-4492-8b74-233e905943de"/>
    <ds:schemaRef ds:uri="50f0e209-8335-4762-bc61-35d878d3e9d9"/>
    <ds:schemaRef ds:uri="http://schemas.microsoft.com/sharepoint/v3"/>
    <ds:schemaRef ds:uri="http://purl.org/dc/terms/"/>
  </ds:schemaRefs>
</ds:datastoreItem>
</file>

<file path=customXml/itemProps2.xml><?xml version="1.0" encoding="utf-8"?>
<ds:datastoreItem xmlns:ds="http://schemas.openxmlformats.org/officeDocument/2006/customXml" ds:itemID="{1616AD93-8801-4CA7-866C-3F2A397A2ADC}"/>
</file>

<file path=customXml/itemProps3.xml><?xml version="1.0" encoding="utf-8"?>
<ds:datastoreItem xmlns:ds="http://schemas.openxmlformats.org/officeDocument/2006/customXml" ds:itemID="{A31179A3-1231-42BF-9352-2B1FEC7610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7198</TotalTime>
  <Words>4563</Words>
  <Application>Microsoft Office PowerPoint</Application>
  <PresentationFormat>Widescreen</PresentationFormat>
  <Paragraphs>821</Paragraphs>
  <Slides>39</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Arial</vt:lpstr>
      <vt:lpstr>Arial,Sans-Serif</vt:lpstr>
      <vt:lpstr>Calibri</vt:lpstr>
      <vt:lpstr>Calibri Light</vt:lpstr>
      <vt:lpstr>Georgia</vt:lpstr>
      <vt:lpstr>VA Template</vt:lpstr>
      <vt:lpstr>think-cell Slide</vt:lpstr>
      <vt:lpstr>Suicide Prevention: Advisory Group  Monthly Meeting</vt:lpstr>
      <vt:lpstr>PowerPoint Presentation</vt:lpstr>
      <vt:lpstr>PowerPoint Presentation</vt:lpstr>
      <vt:lpstr>Portfolio Stand-up Progress</vt:lpstr>
      <vt:lpstr>Executive Committee Charter - Updates</vt:lpstr>
      <vt:lpstr>Changes in approach to offering specific RFAs -  The Problem</vt:lpstr>
      <vt:lpstr>Changes in approach to offering specific RFAs - Solutions</vt:lpstr>
      <vt:lpstr>PowerPoint Presentation</vt:lpstr>
      <vt:lpstr>Last Meeting Recall: Rapid (and Rigorous) Approach to Identifying AMP Research Priorities</vt:lpstr>
      <vt:lpstr>PowerPoint Presentation</vt:lpstr>
      <vt:lpstr>Survey </vt:lpstr>
      <vt:lpstr>Survey - Preview</vt:lpstr>
      <vt:lpstr>Survey - Preview</vt:lpstr>
      <vt:lpstr>Survey - Preview</vt:lpstr>
      <vt:lpstr>Suicide Prevention Priority Survey</vt:lpstr>
      <vt:lpstr>Research Priority Domain Rating</vt:lpstr>
      <vt:lpstr>High Priority Domain Ranking – Raw Data</vt:lpstr>
      <vt:lpstr>High Priority Domain Ranking – Weighted Data</vt:lpstr>
      <vt:lpstr>High Priority Domain Example Studies</vt:lpstr>
      <vt:lpstr>High Priority Domain Example Studies</vt:lpstr>
      <vt:lpstr>Veteran Groups to Emphasize in Funding Announcements</vt:lpstr>
      <vt:lpstr>PowerPoint Presentation</vt:lpstr>
      <vt:lpstr>Next Steps and Discussion Questions</vt:lpstr>
      <vt:lpstr>Next Steps and Discussion Questions</vt:lpstr>
      <vt:lpstr>Next Steps and Discussion Questions</vt:lpstr>
      <vt:lpstr>PowerPoint Presentation</vt:lpstr>
      <vt:lpstr>Next Steps</vt:lpstr>
      <vt:lpstr>PowerPoint Presentation</vt:lpstr>
      <vt:lpstr>Critical Research Priority Setting – Evaluation of Priorities</vt:lpstr>
      <vt:lpstr>Priority Questionnaire – Summary Statistics</vt:lpstr>
      <vt:lpstr>For consideration by the group</vt:lpstr>
      <vt:lpstr>Phase 1:  Critical Research Priority Setting for Suicide Prevention</vt:lpstr>
      <vt:lpstr>Phase 1: Developing the Priority Matrix</vt:lpstr>
      <vt:lpstr>Phase 2: Gathering input from various stakeholders</vt:lpstr>
      <vt:lpstr>Phase 2: Priority Questionnaire Distribution to Field</vt:lpstr>
      <vt:lpstr>Phase 2: Populating the Priority Matrix</vt:lpstr>
      <vt:lpstr>Phase 2: Potential Priorities as identified through Matrix coding </vt:lpstr>
      <vt:lpstr>Phase 2: Veteran’s Engagement Council Discussion</vt:lpstr>
      <vt:lpstr>Phase 2: VISN Suicide Prevention Lead – Open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Elements Box Style</dc:title>
  <dc:creator>Constans, Joseph (VACO)</dc:creator>
  <cp:lastModifiedBy>Constans, Joseph (VACO)</cp:lastModifiedBy>
  <cp:revision>24</cp:revision>
  <cp:lastPrinted>2000-01-01T05:00:00Z</cp:lastPrinted>
  <dcterms:created xsi:type="dcterms:W3CDTF">2024-01-05T16:40:11Z</dcterms:created>
  <dcterms:modified xsi:type="dcterms:W3CDTF">2024-02-27T18:23:56Z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97ea9d-daff-4c91-a4f1-55d953dbb0fc_Enabled">
    <vt:lpwstr>true</vt:lpwstr>
  </property>
  <property fmtid="{D5CDD505-2E9C-101B-9397-08002B2CF9AE}" pid="3" name="MSIP_Label_7f97ea9d-daff-4c91-a4f1-55d953dbb0fc_SetDate">
    <vt:lpwstr>2024-01-05T19:26:49Z</vt:lpwstr>
  </property>
  <property fmtid="{D5CDD505-2E9C-101B-9397-08002B2CF9AE}" pid="4" name="MSIP_Label_7f97ea9d-daff-4c91-a4f1-55d953dbb0fc_Method">
    <vt:lpwstr>Standard</vt:lpwstr>
  </property>
  <property fmtid="{D5CDD505-2E9C-101B-9397-08002B2CF9AE}" pid="5" name="MSIP_Label_7f97ea9d-daff-4c91-a4f1-55d953dbb0fc_Name">
    <vt:lpwstr>Public</vt:lpwstr>
  </property>
  <property fmtid="{D5CDD505-2E9C-101B-9397-08002B2CF9AE}" pid="6" name="MSIP_Label_7f97ea9d-daff-4c91-a4f1-55d953dbb0fc_SiteId">
    <vt:lpwstr>58196b33-812d-4eb0-ad27-fc2dd9de53eb</vt:lpwstr>
  </property>
  <property fmtid="{D5CDD505-2E9C-101B-9397-08002B2CF9AE}" pid="7" name="MSIP_Label_7f97ea9d-daff-4c91-a4f1-55d953dbb0fc_ActionId">
    <vt:lpwstr>30c2d5b4-195d-460b-8a3c-2420f4a14c9c</vt:lpwstr>
  </property>
  <property fmtid="{D5CDD505-2E9C-101B-9397-08002B2CF9AE}" pid="8" name="MSIP_Label_7f97ea9d-daff-4c91-a4f1-55d953dbb0fc_ContentBits">
    <vt:lpwstr>0</vt:lpwstr>
  </property>
  <property fmtid="{D5CDD505-2E9C-101B-9397-08002B2CF9AE}" pid="9" name="ContentTypeId">
    <vt:lpwstr>0x01010045B1E07F2C274044A140D89A2848318B</vt:lpwstr>
  </property>
  <property fmtid="{D5CDD505-2E9C-101B-9397-08002B2CF9AE}" pid="10" name="MediaServiceImageTags">
    <vt:lpwstr/>
  </property>
</Properties>
</file>